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12" r:id="rId4"/>
    <p:sldId id="313" r:id="rId5"/>
    <p:sldId id="323" r:id="rId6"/>
    <p:sldId id="324" r:id="rId7"/>
    <p:sldId id="325" r:id="rId8"/>
    <p:sldId id="305" r:id="rId9"/>
    <p:sldId id="314" r:id="rId10"/>
    <p:sldId id="315" r:id="rId11"/>
    <p:sldId id="288" r:id="rId12"/>
    <p:sldId id="326" r:id="rId13"/>
    <p:sldId id="328" r:id="rId14"/>
    <p:sldId id="282" r:id="rId15"/>
    <p:sldId id="310" r:id="rId16"/>
    <p:sldId id="317" r:id="rId17"/>
    <p:sldId id="285" r:id="rId18"/>
    <p:sldId id="284" r:id="rId19"/>
    <p:sldId id="289" r:id="rId20"/>
    <p:sldId id="318" r:id="rId21"/>
    <p:sldId id="319" r:id="rId22"/>
    <p:sldId id="320" r:id="rId23"/>
    <p:sldId id="308" r:id="rId24"/>
    <p:sldId id="322"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ia Rio Freije" initials="SRF"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8" autoAdjust="0"/>
    <p:restoredTop sz="94660"/>
  </p:normalViewPr>
  <p:slideViewPr>
    <p:cSldViewPr>
      <p:cViewPr>
        <p:scale>
          <a:sx n="94" d="100"/>
          <a:sy n="94" d="100"/>
        </p:scale>
        <p:origin x="-90"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9-26T17:32:34.447" idx="2">
    <p:pos x="146" y="-136"/>
    <p:text>ALMA POR FAVOR INCLUYE UNA LÁMINA QUE HAGA REFERENCIA A LA IMPORTANCIA DE LOS ENLACES</p:text>
  </p:cm>
</p:cmLst>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562ED-9BDB-461E-AFCA-904A5B289992}"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es-MX"/>
        </a:p>
      </dgm:t>
    </dgm:pt>
    <dgm:pt modelId="{AB2EB68C-0BAB-4CCB-8C2E-12B3C03BB243}">
      <dgm:prSet phldrT="[Texto]" custT="1"/>
      <dgm:spPr/>
      <dgm:t>
        <a:bodyPr/>
        <a:lstStyle/>
        <a:p>
          <a:pPr algn="ctr"/>
          <a:r>
            <a:rPr lang="es-MX" sz="2400" b="1" dirty="0" smtClean="0">
              <a:solidFill>
                <a:srgbClr val="C00000"/>
              </a:solidFill>
            </a:rPr>
            <a:t>Promover </a:t>
          </a:r>
          <a:r>
            <a:rPr lang="es-MX" sz="2400" b="1" dirty="0" smtClean="0">
              <a:solidFill>
                <a:srgbClr val="C00000"/>
              </a:solidFill>
            </a:rPr>
            <a:t>las condiciones </a:t>
          </a:r>
          <a:r>
            <a:rPr lang="es-MX" sz="2000" dirty="0" smtClean="0"/>
            <a:t>para que la libertad y la igualdad de las personas sean reales y efectivas. </a:t>
          </a:r>
          <a:endParaRPr lang="es-MX" sz="1800" dirty="0" smtClean="0"/>
        </a:p>
        <a:p>
          <a:pPr algn="ctr"/>
          <a:r>
            <a:rPr lang="es-MX" sz="2400" b="1" dirty="0" smtClean="0">
              <a:solidFill>
                <a:srgbClr val="C00000"/>
              </a:solidFill>
            </a:rPr>
            <a:t>Eliminar</a:t>
          </a:r>
          <a:r>
            <a:rPr lang="es-MX" sz="2400" dirty="0" smtClean="0"/>
            <a:t> </a:t>
          </a:r>
          <a:r>
            <a:rPr lang="es-MX" sz="2000" dirty="0" smtClean="0"/>
            <a:t>aquellos </a:t>
          </a:r>
          <a:r>
            <a:rPr lang="es-MX" sz="2400" b="1" dirty="0" smtClean="0">
              <a:solidFill>
                <a:srgbClr val="C00000"/>
              </a:solidFill>
            </a:rPr>
            <a:t>obstáculos</a:t>
          </a:r>
          <a:r>
            <a:rPr lang="es-MX" sz="2000" dirty="0" smtClean="0"/>
            <a:t> que limiten en los hechos el ejercicio de los derechos humanos</a:t>
          </a:r>
          <a:r>
            <a:rPr lang="es-MX" sz="2000" dirty="0" smtClean="0"/>
            <a:t>.</a:t>
          </a:r>
          <a:endParaRPr lang="es-MX" sz="1800" dirty="0" smtClean="0"/>
        </a:p>
        <a:p>
          <a:pPr algn="ctr"/>
          <a:r>
            <a:rPr lang="es-MX" sz="2400" b="1" dirty="0" smtClean="0">
              <a:solidFill>
                <a:srgbClr val="C00000"/>
              </a:solidFill>
            </a:rPr>
            <a:t>Promover</a:t>
          </a:r>
          <a:r>
            <a:rPr lang="es-MX" sz="2000" dirty="0" smtClean="0"/>
            <a:t> la participación de las autoridades de los demás órdenes de Gobierno y de los particulares en la eliminación de dichos obstáculos.</a:t>
          </a:r>
          <a:endParaRPr lang="es-MX" sz="2000" dirty="0"/>
        </a:p>
      </dgm:t>
    </dgm:pt>
    <dgm:pt modelId="{F18D16A2-5BE6-4733-9DCC-1AA1D0879391}" type="parTrans" cxnId="{AFFAD998-3710-47E6-A8B4-480741A5919F}">
      <dgm:prSet/>
      <dgm:spPr/>
      <dgm:t>
        <a:bodyPr/>
        <a:lstStyle/>
        <a:p>
          <a:endParaRPr lang="es-MX"/>
        </a:p>
      </dgm:t>
    </dgm:pt>
    <dgm:pt modelId="{4E69CFC2-CFD5-4A44-BEBC-8C0A335F0790}" type="sibTrans" cxnId="{AFFAD998-3710-47E6-A8B4-480741A5919F}">
      <dgm:prSet/>
      <dgm:spPr/>
      <dgm:t>
        <a:bodyPr/>
        <a:lstStyle/>
        <a:p>
          <a:endParaRPr lang="es-MX"/>
        </a:p>
      </dgm:t>
    </dgm:pt>
    <dgm:pt modelId="{56354A03-033E-4177-82C9-17BAD8CFB5E2}">
      <dgm:prSet phldrT="[Texto]" custT="1"/>
      <dgm:spPr/>
      <dgm:t>
        <a:bodyPr/>
        <a:lstStyle/>
        <a:p>
          <a:r>
            <a:rPr lang="es-MX" sz="2400" b="1" dirty="0" smtClean="0">
              <a:solidFill>
                <a:srgbClr val="C00000"/>
              </a:solidFill>
            </a:rPr>
            <a:t>Adoptar las medidas</a:t>
          </a:r>
          <a:r>
            <a:rPr lang="es-MX" sz="2000" dirty="0" smtClean="0"/>
            <a:t>, de conformidad con la disponibilidad de recursos que se haya determinado para tal fin en el Presupuesto de Egresos de la Federación, para que toda persona goce, </a:t>
          </a:r>
          <a:r>
            <a:rPr lang="es-MX" sz="2400" b="1" dirty="0" smtClean="0">
              <a:solidFill>
                <a:srgbClr val="C00000"/>
              </a:solidFill>
            </a:rPr>
            <a:t>sin discriminación </a:t>
          </a:r>
          <a:r>
            <a:rPr lang="es-MX" sz="2000" dirty="0" smtClean="0"/>
            <a:t>alguna, de todos los derechos y libertades consagrados en la Constitución, en las leyes y en los tratados internacionales. </a:t>
          </a:r>
          <a:endParaRPr lang="es-MX" sz="2000" dirty="0"/>
        </a:p>
      </dgm:t>
    </dgm:pt>
    <dgm:pt modelId="{62AA7FBF-FD05-4A8F-92FC-DB8F452A4AEF}" type="parTrans" cxnId="{2C0EB990-865E-453F-8F24-64BA82DCB451}">
      <dgm:prSet/>
      <dgm:spPr/>
      <dgm:t>
        <a:bodyPr/>
        <a:lstStyle/>
        <a:p>
          <a:endParaRPr lang="es-MX"/>
        </a:p>
      </dgm:t>
    </dgm:pt>
    <dgm:pt modelId="{D03BE95A-3FD0-421F-8158-E0117605BC6D}" type="sibTrans" cxnId="{2C0EB990-865E-453F-8F24-64BA82DCB451}">
      <dgm:prSet/>
      <dgm:spPr/>
      <dgm:t>
        <a:bodyPr/>
        <a:lstStyle/>
        <a:p>
          <a:endParaRPr lang="es-MX"/>
        </a:p>
      </dgm:t>
    </dgm:pt>
    <dgm:pt modelId="{D3E18432-3239-49E0-9FB2-8A431C3B2477}" type="pres">
      <dgm:prSet presAssocID="{999562ED-9BDB-461E-AFCA-904A5B289992}" presName="diagram" presStyleCnt="0">
        <dgm:presLayoutVars>
          <dgm:dir/>
          <dgm:resizeHandles val="exact"/>
        </dgm:presLayoutVars>
      </dgm:prSet>
      <dgm:spPr/>
      <dgm:t>
        <a:bodyPr/>
        <a:lstStyle/>
        <a:p>
          <a:endParaRPr lang="es-MX"/>
        </a:p>
      </dgm:t>
    </dgm:pt>
    <dgm:pt modelId="{23E15171-C38B-43FC-B2FF-35012E59E391}" type="pres">
      <dgm:prSet presAssocID="{AB2EB68C-0BAB-4CCB-8C2E-12B3C03BB243}" presName="node" presStyleLbl="node1" presStyleIdx="0" presStyleCnt="2" custScaleX="100639" custScaleY="164587" custLinFactNeighborX="5967" custLinFactNeighborY="-48183">
        <dgm:presLayoutVars>
          <dgm:bulletEnabled val="1"/>
        </dgm:presLayoutVars>
      </dgm:prSet>
      <dgm:spPr/>
      <dgm:t>
        <a:bodyPr/>
        <a:lstStyle/>
        <a:p>
          <a:endParaRPr lang="es-MX"/>
        </a:p>
      </dgm:t>
    </dgm:pt>
    <dgm:pt modelId="{88F48417-4F89-46F3-97BE-67E911EAB16F}" type="pres">
      <dgm:prSet presAssocID="{4E69CFC2-CFD5-4A44-BEBC-8C0A335F0790}" presName="sibTrans" presStyleCnt="0"/>
      <dgm:spPr/>
    </dgm:pt>
    <dgm:pt modelId="{C2BD4F0C-3C44-4A54-9C93-54575C4E537F}" type="pres">
      <dgm:prSet presAssocID="{56354A03-033E-4177-82C9-17BAD8CFB5E2}" presName="node" presStyleLbl="node1" presStyleIdx="1" presStyleCnt="2" custScaleY="163692" custLinFactNeighborX="26" custLinFactNeighborY="-32759">
        <dgm:presLayoutVars>
          <dgm:bulletEnabled val="1"/>
        </dgm:presLayoutVars>
      </dgm:prSet>
      <dgm:spPr/>
      <dgm:t>
        <a:bodyPr/>
        <a:lstStyle/>
        <a:p>
          <a:endParaRPr lang="es-MX"/>
        </a:p>
      </dgm:t>
    </dgm:pt>
  </dgm:ptLst>
  <dgm:cxnLst>
    <dgm:cxn modelId="{AFFAD998-3710-47E6-A8B4-480741A5919F}" srcId="{999562ED-9BDB-461E-AFCA-904A5B289992}" destId="{AB2EB68C-0BAB-4CCB-8C2E-12B3C03BB243}" srcOrd="0" destOrd="0" parTransId="{F18D16A2-5BE6-4733-9DCC-1AA1D0879391}" sibTransId="{4E69CFC2-CFD5-4A44-BEBC-8C0A335F0790}"/>
    <dgm:cxn modelId="{F73724DD-5559-4119-B0ED-2CEA3E5BF0B3}" type="presOf" srcId="{999562ED-9BDB-461E-AFCA-904A5B289992}" destId="{D3E18432-3239-49E0-9FB2-8A431C3B2477}" srcOrd="0" destOrd="0" presId="urn:microsoft.com/office/officeart/2005/8/layout/default"/>
    <dgm:cxn modelId="{D52DFCFC-B1FA-453F-BAB2-89A1E7546F89}" type="presOf" srcId="{56354A03-033E-4177-82C9-17BAD8CFB5E2}" destId="{C2BD4F0C-3C44-4A54-9C93-54575C4E537F}" srcOrd="0" destOrd="0" presId="urn:microsoft.com/office/officeart/2005/8/layout/default"/>
    <dgm:cxn modelId="{2C0EB990-865E-453F-8F24-64BA82DCB451}" srcId="{999562ED-9BDB-461E-AFCA-904A5B289992}" destId="{56354A03-033E-4177-82C9-17BAD8CFB5E2}" srcOrd="1" destOrd="0" parTransId="{62AA7FBF-FD05-4A8F-92FC-DB8F452A4AEF}" sibTransId="{D03BE95A-3FD0-421F-8158-E0117605BC6D}"/>
    <dgm:cxn modelId="{EE674A54-2301-4F6A-B83F-79D300FCE85C}" type="presOf" srcId="{AB2EB68C-0BAB-4CCB-8C2E-12B3C03BB243}" destId="{23E15171-C38B-43FC-B2FF-35012E59E391}" srcOrd="0" destOrd="0" presId="urn:microsoft.com/office/officeart/2005/8/layout/default"/>
    <dgm:cxn modelId="{54F1CA4F-516B-46B6-909F-443A0670A829}" type="presParOf" srcId="{D3E18432-3239-49E0-9FB2-8A431C3B2477}" destId="{23E15171-C38B-43FC-B2FF-35012E59E391}" srcOrd="0" destOrd="0" presId="urn:microsoft.com/office/officeart/2005/8/layout/default"/>
    <dgm:cxn modelId="{91D8792E-59F4-4131-BDBA-8B84AEA23271}" type="presParOf" srcId="{D3E18432-3239-49E0-9FB2-8A431C3B2477}" destId="{88F48417-4F89-46F3-97BE-67E911EAB16F}" srcOrd="1" destOrd="0" presId="urn:microsoft.com/office/officeart/2005/8/layout/default"/>
    <dgm:cxn modelId="{0FE6AB5D-0659-4CFC-BFDA-1161C21C4361}" type="presParOf" srcId="{D3E18432-3239-49E0-9FB2-8A431C3B2477}" destId="{C2BD4F0C-3C44-4A54-9C93-54575C4E537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6B5184-EA4B-48CF-BE71-EDF77A34BFC3}"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es-MX"/>
        </a:p>
      </dgm:t>
    </dgm:pt>
    <dgm:pt modelId="{A9BF6A9D-6025-4089-8C38-91ADD02E9F38}">
      <dgm:prSet custT="1"/>
      <dgm:spPr/>
      <dgm:t>
        <a:bodyPr/>
        <a:lstStyle/>
        <a:p>
          <a:pPr rtl="0"/>
          <a:r>
            <a:rPr lang="es-ES" sz="1600" dirty="0" smtClean="0"/>
            <a:t>Objetivo 1. Fortalecer la incorporación de la obligación de igualdad y no discriminación en todo el quehacer público.</a:t>
          </a:r>
          <a:endParaRPr lang="es-MX" sz="1600" dirty="0"/>
        </a:p>
      </dgm:t>
    </dgm:pt>
    <dgm:pt modelId="{C0B91550-FB53-47D3-BA2B-C3CEA1AC0D04}" type="parTrans" cxnId="{D54DE5B0-FBFD-4E17-B5E1-EA399471EE77}">
      <dgm:prSet/>
      <dgm:spPr/>
      <dgm:t>
        <a:bodyPr/>
        <a:lstStyle/>
        <a:p>
          <a:endParaRPr lang="es-MX" sz="3600"/>
        </a:p>
      </dgm:t>
    </dgm:pt>
    <dgm:pt modelId="{221E46FD-554F-4DA1-A4F9-B50634D610A4}" type="sibTrans" cxnId="{D54DE5B0-FBFD-4E17-B5E1-EA399471EE77}">
      <dgm:prSet/>
      <dgm:spPr/>
      <dgm:t>
        <a:bodyPr/>
        <a:lstStyle/>
        <a:p>
          <a:endParaRPr lang="es-MX" sz="3600"/>
        </a:p>
      </dgm:t>
    </dgm:pt>
    <dgm:pt modelId="{A57C37D6-2E74-4282-887A-FFD02CFBFC21}">
      <dgm:prSet custT="1"/>
      <dgm:spPr/>
      <dgm:t>
        <a:bodyPr/>
        <a:lstStyle/>
        <a:p>
          <a:pPr rtl="0"/>
          <a:r>
            <a:rPr lang="es-ES" sz="1600" dirty="0" smtClean="0"/>
            <a:t>Objetivo 2. Promover políticas y medidas tendentes a que las instituciones de la APF ofrezcan protección a la sociedad contra actos discriminatorios.</a:t>
          </a:r>
          <a:endParaRPr lang="es-MX" sz="1600" dirty="0"/>
        </a:p>
      </dgm:t>
    </dgm:pt>
    <dgm:pt modelId="{A676A7E7-45CF-4481-91C9-11CA1F770682}" type="parTrans" cxnId="{BE862015-3D00-4C2D-A41C-68DA5EEBBB65}">
      <dgm:prSet/>
      <dgm:spPr/>
      <dgm:t>
        <a:bodyPr/>
        <a:lstStyle/>
        <a:p>
          <a:endParaRPr lang="es-MX" sz="3600"/>
        </a:p>
      </dgm:t>
    </dgm:pt>
    <dgm:pt modelId="{A5BCE3DF-102B-4819-93E2-F93ED5CB7E26}" type="sibTrans" cxnId="{BE862015-3D00-4C2D-A41C-68DA5EEBBB65}">
      <dgm:prSet/>
      <dgm:spPr/>
      <dgm:t>
        <a:bodyPr/>
        <a:lstStyle/>
        <a:p>
          <a:endParaRPr lang="es-MX" sz="3600"/>
        </a:p>
      </dgm:t>
    </dgm:pt>
    <dgm:pt modelId="{4A5D2A1B-8A94-4041-8F44-219AA89044E6}">
      <dgm:prSet custT="1"/>
      <dgm:spPr/>
      <dgm:t>
        <a:bodyPr/>
        <a:lstStyle/>
        <a:p>
          <a:pPr rtl="0"/>
          <a:r>
            <a:rPr lang="es-ES" sz="1600" dirty="0" smtClean="0"/>
            <a:t>Objetivo 3. Garantizar medidas progresivas tendientes a cerrar brechas de desigualdad que afectan a la población discriminada en el disfrute de derechos.</a:t>
          </a:r>
          <a:endParaRPr lang="es-MX" sz="1600" dirty="0"/>
        </a:p>
      </dgm:t>
    </dgm:pt>
    <dgm:pt modelId="{B0BF8293-4929-4537-A3CD-41E2E36E64B5}" type="parTrans" cxnId="{68FA8BFE-DF3A-47F4-9112-D6D4E8A83AE8}">
      <dgm:prSet/>
      <dgm:spPr/>
      <dgm:t>
        <a:bodyPr/>
        <a:lstStyle/>
        <a:p>
          <a:endParaRPr lang="es-MX" sz="3600"/>
        </a:p>
      </dgm:t>
    </dgm:pt>
    <dgm:pt modelId="{736A650B-F771-49F3-B458-E9F465D3FBDC}" type="sibTrans" cxnId="{68FA8BFE-DF3A-47F4-9112-D6D4E8A83AE8}">
      <dgm:prSet/>
      <dgm:spPr/>
      <dgm:t>
        <a:bodyPr/>
        <a:lstStyle/>
        <a:p>
          <a:endParaRPr lang="es-MX" sz="3600"/>
        </a:p>
      </dgm:t>
    </dgm:pt>
    <dgm:pt modelId="{5150C012-7B0C-4BEF-AA5D-3FD558E6E595}">
      <dgm:prSet custT="1"/>
      <dgm:spPr/>
      <dgm:t>
        <a:bodyPr/>
        <a:lstStyle/>
        <a:p>
          <a:pPr rtl="0"/>
          <a:r>
            <a:rPr lang="es-ES" sz="1600" dirty="0" smtClean="0"/>
            <a:t>Objetivo 4. Fortalecer el conocimiento de la situación de discriminación en el país para incidir en su reducción.</a:t>
          </a:r>
          <a:endParaRPr lang="es-MX" sz="1600" dirty="0"/>
        </a:p>
      </dgm:t>
    </dgm:pt>
    <dgm:pt modelId="{4628B697-2A71-4EFE-9EF9-22CE760752D1}" type="parTrans" cxnId="{8492D246-16DC-4468-874C-806AC8E15F33}">
      <dgm:prSet/>
      <dgm:spPr/>
      <dgm:t>
        <a:bodyPr/>
        <a:lstStyle/>
        <a:p>
          <a:endParaRPr lang="es-MX" sz="3600"/>
        </a:p>
      </dgm:t>
    </dgm:pt>
    <dgm:pt modelId="{6CA6DFC0-74EA-4683-A27E-A5D0ED2D7195}" type="sibTrans" cxnId="{8492D246-16DC-4468-874C-806AC8E15F33}">
      <dgm:prSet/>
      <dgm:spPr/>
      <dgm:t>
        <a:bodyPr/>
        <a:lstStyle/>
        <a:p>
          <a:endParaRPr lang="es-MX" sz="3600"/>
        </a:p>
      </dgm:t>
    </dgm:pt>
    <dgm:pt modelId="{48744AB1-FA18-421E-A3F2-9E32554F858E}">
      <dgm:prSet custT="1"/>
      <dgm:spPr/>
      <dgm:t>
        <a:bodyPr/>
        <a:lstStyle/>
        <a:p>
          <a:pPr rtl="0"/>
          <a:r>
            <a:rPr lang="es-ES" sz="1600" dirty="0" smtClean="0"/>
            <a:t>Objetivo 5. Fortalecer el cambio cultural en favor de la igualdad, diversidad, inclusión y no discriminación con participación ciudadana.</a:t>
          </a:r>
          <a:endParaRPr lang="es-MX" sz="1600" dirty="0"/>
        </a:p>
      </dgm:t>
    </dgm:pt>
    <dgm:pt modelId="{F1EE5D55-0B6B-4B10-AC1A-2FA1E7BCAAF6}" type="parTrans" cxnId="{06EE4EA9-EA3F-4481-8FDC-E1762320AE9A}">
      <dgm:prSet/>
      <dgm:spPr/>
      <dgm:t>
        <a:bodyPr/>
        <a:lstStyle/>
        <a:p>
          <a:endParaRPr lang="es-MX" sz="3600"/>
        </a:p>
      </dgm:t>
    </dgm:pt>
    <dgm:pt modelId="{C9C98B4A-FFA6-4224-A7B8-368270850E99}" type="sibTrans" cxnId="{06EE4EA9-EA3F-4481-8FDC-E1762320AE9A}">
      <dgm:prSet/>
      <dgm:spPr/>
      <dgm:t>
        <a:bodyPr/>
        <a:lstStyle/>
        <a:p>
          <a:endParaRPr lang="es-MX" sz="3600"/>
        </a:p>
      </dgm:t>
    </dgm:pt>
    <dgm:pt modelId="{8F7EB808-A1E9-4A2C-9199-4519AAD22DBD}">
      <dgm:prSet custT="1"/>
      <dgm:spPr/>
      <dgm:t>
        <a:bodyPr/>
        <a:lstStyle/>
        <a:p>
          <a:pPr rtl="0"/>
          <a:r>
            <a:rPr lang="es-ES" sz="1600" dirty="0" smtClean="0"/>
            <a:t>Objetivo 6. Promover la armonización del orden jurídico nacional con los estándares más altos en materia de igualdad y no discriminación.</a:t>
          </a:r>
          <a:endParaRPr lang="es-MX" sz="1600" dirty="0"/>
        </a:p>
      </dgm:t>
    </dgm:pt>
    <dgm:pt modelId="{AC06DB57-0E26-4158-A82B-260C61AC1A86}" type="parTrans" cxnId="{C80C210F-797E-478F-9262-E915B8527304}">
      <dgm:prSet/>
      <dgm:spPr/>
      <dgm:t>
        <a:bodyPr/>
        <a:lstStyle/>
        <a:p>
          <a:endParaRPr lang="es-MX" sz="3600"/>
        </a:p>
      </dgm:t>
    </dgm:pt>
    <dgm:pt modelId="{BBE84D1C-C6F9-4D3A-BDAA-B2D7587E6E7F}" type="sibTrans" cxnId="{C80C210F-797E-478F-9262-E915B8527304}">
      <dgm:prSet/>
      <dgm:spPr/>
      <dgm:t>
        <a:bodyPr/>
        <a:lstStyle/>
        <a:p>
          <a:endParaRPr lang="es-MX" sz="3600"/>
        </a:p>
      </dgm:t>
    </dgm:pt>
    <dgm:pt modelId="{B46FAEF0-A60F-4C2C-8794-2206F34A03E3}" type="pres">
      <dgm:prSet presAssocID="{A96B5184-EA4B-48CF-BE71-EDF77A34BFC3}" presName="Name0" presStyleCnt="0">
        <dgm:presLayoutVars>
          <dgm:dir/>
          <dgm:animLvl val="lvl"/>
          <dgm:resizeHandles val="exact"/>
        </dgm:presLayoutVars>
      </dgm:prSet>
      <dgm:spPr/>
      <dgm:t>
        <a:bodyPr/>
        <a:lstStyle/>
        <a:p>
          <a:endParaRPr lang="es-MX"/>
        </a:p>
      </dgm:t>
    </dgm:pt>
    <dgm:pt modelId="{0694BA16-BC57-47C0-B191-79638E33D68B}" type="pres">
      <dgm:prSet presAssocID="{A9BF6A9D-6025-4089-8C38-91ADD02E9F38}" presName="linNode" presStyleCnt="0"/>
      <dgm:spPr/>
    </dgm:pt>
    <dgm:pt modelId="{CBAD2B5E-A73A-4125-99F1-5CCF215243E0}" type="pres">
      <dgm:prSet presAssocID="{A9BF6A9D-6025-4089-8C38-91ADD02E9F38}" presName="parentText" presStyleLbl="node1" presStyleIdx="0" presStyleCnt="6" custScaleX="245133">
        <dgm:presLayoutVars>
          <dgm:chMax val="1"/>
          <dgm:bulletEnabled val="1"/>
        </dgm:presLayoutVars>
      </dgm:prSet>
      <dgm:spPr/>
      <dgm:t>
        <a:bodyPr/>
        <a:lstStyle/>
        <a:p>
          <a:endParaRPr lang="es-MX"/>
        </a:p>
      </dgm:t>
    </dgm:pt>
    <dgm:pt modelId="{39B1B2B5-F0A5-47F2-8856-82278E90D214}" type="pres">
      <dgm:prSet presAssocID="{221E46FD-554F-4DA1-A4F9-B50634D610A4}" presName="sp" presStyleCnt="0"/>
      <dgm:spPr/>
    </dgm:pt>
    <dgm:pt modelId="{9B1AA25C-C165-476B-BE3A-194835452B13}" type="pres">
      <dgm:prSet presAssocID="{A57C37D6-2E74-4282-887A-FFD02CFBFC21}" presName="linNode" presStyleCnt="0"/>
      <dgm:spPr/>
    </dgm:pt>
    <dgm:pt modelId="{4E1E5583-115A-4CA9-A6C2-0C07244959DE}" type="pres">
      <dgm:prSet presAssocID="{A57C37D6-2E74-4282-887A-FFD02CFBFC21}" presName="parentText" presStyleLbl="node1" presStyleIdx="1" presStyleCnt="6" custScaleX="245133">
        <dgm:presLayoutVars>
          <dgm:chMax val="1"/>
          <dgm:bulletEnabled val="1"/>
        </dgm:presLayoutVars>
      </dgm:prSet>
      <dgm:spPr/>
      <dgm:t>
        <a:bodyPr/>
        <a:lstStyle/>
        <a:p>
          <a:endParaRPr lang="es-MX"/>
        </a:p>
      </dgm:t>
    </dgm:pt>
    <dgm:pt modelId="{7357485B-22BD-4192-9D47-BC9914D80D9D}" type="pres">
      <dgm:prSet presAssocID="{A5BCE3DF-102B-4819-93E2-F93ED5CB7E26}" presName="sp" presStyleCnt="0"/>
      <dgm:spPr/>
    </dgm:pt>
    <dgm:pt modelId="{A54865E0-BB51-4B7D-B0BE-E6CAFC12D32F}" type="pres">
      <dgm:prSet presAssocID="{4A5D2A1B-8A94-4041-8F44-219AA89044E6}" presName="linNode" presStyleCnt="0"/>
      <dgm:spPr/>
    </dgm:pt>
    <dgm:pt modelId="{E04F6815-B994-4BDA-B7D1-B782C8ACC69C}" type="pres">
      <dgm:prSet presAssocID="{4A5D2A1B-8A94-4041-8F44-219AA89044E6}" presName="parentText" presStyleLbl="node1" presStyleIdx="2" presStyleCnt="6" custScaleX="245133">
        <dgm:presLayoutVars>
          <dgm:chMax val="1"/>
          <dgm:bulletEnabled val="1"/>
        </dgm:presLayoutVars>
      </dgm:prSet>
      <dgm:spPr/>
      <dgm:t>
        <a:bodyPr/>
        <a:lstStyle/>
        <a:p>
          <a:endParaRPr lang="es-MX"/>
        </a:p>
      </dgm:t>
    </dgm:pt>
    <dgm:pt modelId="{69AF147D-ABD1-46DC-B229-44AECB8ED4E1}" type="pres">
      <dgm:prSet presAssocID="{736A650B-F771-49F3-B458-E9F465D3FBDC}" presName="sp" presStyleCnt="0"/>
      <dgm:spPr/>
    </dgm:pt>
    <dgm:pt modelId="{F1241077-C3E3-445C-A92B-334436660B1D}" type="pres">
      <dgm:prSet presAssocID="{5150C012-7B0C-4BEF-AA5D-3FD558E6E595}" presName="linNode" presStyleCnt="0"/>
      <dgm:spPr/>
    </dgm:pt>
    <dgm:pt modelId="{0F01D876-3558-451B-801E-5CF775D29627}" type="pres">
      <dgm:prSet presAssocID="{5150C012-7B0C-4BEF-AA5D-3FD558E6E595}" presName="parentText" presStyleLbl="node1" presStyleIdx="3" presStyleCnt="6" custScaleX="245133">
        <dgm:presLayoutVars>
          <dgm:chMax val="1"/>
          <dgm:bulletEnabled val="1"/>
        </dgm:presLayoutVars>
      </dgm:prSet>
      <dgm:spPr/>
      <dgm:t>
        <a:bodyPr/>
        <a:lstStyle/>
        <a:p>
          <a:endParaRPr lang="es-MX"/>
        </a:p>
      </dgm:t>
    </dgm:pt>
    <dgm:pt modelId="{57C56662-FC11-454A-A100-AC3C9A57749D}" type="pres">
      <dgm:prSet presAssocID="{6CA6DFC0-74EA-4683-A27E-A5D0ED2D7195}" presName="sp" presStyleCnt="0"/>
      <dgm:spPr/>
    </dgm:pt>
    <dgm:pt modelId="{0A6791FD-382E-4760-966B-4CAE71C329EF}" type="pres">
      <dgm:prSet presAssocID="{48744AB1-FA18-421E-A3F2-9E32554F858E}" presName="linNode" presStyleCnt="0"/>
      <dgm:spPr/>
    </dgm:pt>
    <dgm:pt modelId="{18E05E19-2FBD-4439-80C1-E29B37102FD2}" type="pres">
      <dgm:prSet presAssocID="{48744AB1-FA18-421E-A3F2-9E32554F858E}" presName="parentText" presStyleLbl="node1" presStyleIdx="4" presStyleCnt="6" custScaleX="245133">
        <dgm:presLayoutVars>
          <dgm:chMax val="1"/>
          <dgm:bulletEnabled val="1"/>
        </dgm:presLayoutVars>
      </dgm:prSet>
      <dgm:spPr/>
      <dgm:t>
        <a:bodyPr/>
        <a:lstStyle/>
        <a:p>
          <a:endParaRPr lang="es-MX"/>
        </a:p>
      </dgm:t>
    </dgm:pt>
    <dgm:pt modelId="{08EBC5BB-DCBD-4871-A0A8-B0CE104AE76B}" type="pres">
      <dgm:prSet presAssocID="{C9C98B4A-FFA6-4224-A7B8-368270850E99}" presName="sp" presStyleCnt="0"/>
      <dgm:spPr/>
    </dgm:pt>
    <dgm:pt modelId="{A53D1FD0-9420-4E3B-9F66-4EC6EC1600A8}" type="pres">
      <dgm:prSet presAssocID="{8F7EB808-A1E9-4A2C-9199-4519AAD22DBD}" presName="linNode" presStyleCnt="0"/>
      <dgm:spPr/>
    </dgm:pt>
    <dgm:pt modelId="{60DA7D91-88B9-4F8F-AEF6-52C5DF4F3122}" type="pres">
      <dgm:prSet presAssocID="{8F7EB808-A1E9-4A2C-9199-4519AAD22DBD}" presName="parentText" presStyleLbl="node1" presStyleIdx="5" presStyleCnt="6" custScaleX="245133">
        <dgm:presLayoutVars>
          <dgm:chMax val="1"/>
          <dgm:bulletEnabled val="1"/>
        </dgm:presLayoutVars>
      </dgm:prSet>
      <dgm:spPr/>
      <dgm:t>
        <a:bodyPr/>
        <a:lstStyle/>
        <a:p>
          <a:endParaRPr lang="es-MX"/>
        </a:p>
      </dgm:t>
    </dgm:pt>
  </dgm:ptLst>
  <dgm:cxnLst>
    <dgm:cxn modelId="{BE862015-3D00-4C2D-A41C-68DA5EEBBB65}" srcId="{A96B5184-EA4B-48CF-BE71-EDF77A34BFC3}" destId="{A57C37D6-2E74-4282-887A-FFD02CFBFC21}" srcOrd="1" destOrd="0" parTransId="{A676A7E7-45CF-4481-91C9-11CA1F770682}" sibTransId="{A5BCE3DF-102B-4819-93E2-F93ED5CB7E26}"/>
    <dgm:cxn modelId="{D2605A9D-1160-46A9-8BC1-B446293EB3ED}" type="presOf" srcId="{4A5D2A1B-8A94-4041-8F44-219AA89044E6}" destId="{E04F6815-B994-4BDA-B7D1-B782C8ACC69C}" srcOrd="0" destOrd="0" presId="urn:microsoft.com/office/officeart/2005/8/layout/vList5"/>
    <dgm:cxn modelId="{06EE4EA9-EA3F-4481-8FDC-E1762320AE9A}" srcId="{A96B5184-EA4B-48CF-BE71-EDF77A34BFC3}" destId="{48744AB1-FA18-421E-A3F2-9E32554F858E}" srcOrd="4" destOrd="0" parTransId="{F1EE5D55-0B6B-4B10-AC1A-2FA1E7BCAAF6}" sibTransId="{C9C98B4A-FFA6-4224-A7B8-368270850E99}"/>
    <dgm:cxn modelId="{68FA8BFE-DF3A-47F4-9112-D6D4E8A83AE8}" srcId="{A96B5184-EA4B-48CF-BE71-EDF77A34BFC3}" destId="{4A5D2A1B-8A94-4041-8F44-219AA89044E6}" srcOrd="2" destOrd="0" parTransId="{B0BF8293-4929-4537-A3CD-41E2E36E64B5}" sibTransId="{736A650B-F771-49F3-B458-E9F465D3FBDC}"/>
    <dgm:cxn modelId="{902D1400-18A4-4D04-BB66-0404D2718CE8}" type="presOf" srcId="{8F7EB808-A1E9-4A2C-9199-4519AAD22DBD}" destId="{60DA7D91-88B9-4F8F-AEF6-52C5DF4F3122}" srcOrd="0" destOrd="0" presId="urn:microsoft.com/office/officeart/2005/8/layout/vList5"/>
    <dgm:cxn modelId="{88426CCC-8063-4250-84B7-19BB2159CE61}" type="presOf" srcId="{5150C012-7B0C-4BEF-AA5D-3FD558E6E595}" destId="{0F01D876-3558-451B-801E-5CF775D29627}" srcOrd="0" destOrd="0" presId="urn:microsoft.com/office/officeart/2005/8/layout/vList5"/>
    <dgm:cxn modelId="{7F2398D7-DCF7-4772-8D45-AC7B4857EBE6}" type="presOf" srcId="{A96B5184-EA4B-48CF-BE71-EDF77A34BFC3}" destId="{B46FAEF0-A60F-4C2C-8794-2206F34A03E3}" srcOrd="0" destOrd="0" presId="urn:microsoft.com/office/officeart/2005/8/layout/vList5"/>
    <dgm:cxn modelId="{92755145-DA28-4EA4-BF9A-3759DC44BD37}" type="presOf" srcId="{48744AB1-FA18-421E-A3F2-9E32554F858E}" destId="{18E05E19-2FBD-4439-80C1-E29B37102FD2}" srcOrd="0" destOrd="0" presId="urn:microsoft.com/office/officeart/2005/8/layout/vList5"/>
    <dgm:cxn modelId="{0D3FF94A-86A8-454D-903D-C7FE38276377}" type="presOf" srcId="{A57C37D6-2E74-4282-887A-FFD02CFBFC21}" destId="{4E1E5583-115A-4CA9-A6C2-0C07244959DE}" srcOrd="0" destOrd="0" presId="urn:microsoft.com/office/officeart/2005/8/layout/vList5"/>
    <dgm:cxn modelId="{C80C210F-797E-478F-9262-E915B8527304}" srcId="{A96B5184-EA4B-48CF-BE71-EDF77A34BFC3}" destId="{8F7EB808-A1E9-4A2C-9199-4519AAD22DBD}" srcOrd="5" destOrd="0" parTransId="{AC06DB57-0E26-4158-A82B-260C61AC1A86}" sibTransId="{BBE84D1C-C6F9-4D3A-BDAA-B2D7587E6E7F}"/>
    <dgm:cxn modelId="{12D79B39-CA42-454E-A9C2-06C09F0CC41C}" type="presOf" srcId="{A9BF6A9D-6025-4089-8C38-91ADD02E9F38}" destId="{CBAD2B5E-A73A-4125-99F1-5CCF215243E0}" srcOrd="0" destOrd="0" presId="urn:microsoft.com/office/officeart/2005/8/layout/vList5"/>
    <dgm:cxn modelId="{8492D246-16DC-4468-874C-806AC8E15F33}" srcId="{A96B5184-EA4B-48CF-BE71-EDF77A34BFC3}" destId="{5150C012-7B0C-4BEF-AA5D-3FD558E6E595}" srcOrd="3" destOrd="0" parTransId="{4628B697-2A71-4EFE-9EF9-22CE760752D1}" sibTransId="{6CA6DFC0-74EA-4683-A27E-A5D0ED2D7195}"/>
    <dgm:cxn modelId="{D54DE5B0-FBFD-4E17-B5E1-EA399471EE77}" srcId="{A96B5184-EA4B-48CF-BE71-EDF77A34BFC3}" destId="{A9BF6A9D-6025-4089-8C38-91ADD02E9F38}" srcOrd="0" destOrd="0" parTransId="{C0B91550-FB53-47D3-BA2B-C3CEA1AC0D04}" sibTransId="{221E46FD-554F-4DA1-A4F9-B50634D610A4}"/>
    <dgm:cxn modelId="{9CDDB2C1-AC04-4A2E-9650-3B129D51FE9C}" type="presParOf" srcId="{B46FAEF0-A60F-4C2C-8794-2206F34A03E3}" destId="{0694BA16-BC57-47C0-B191-79638E33D68B}" srcOrd="0" destOrd="0" presId="urn:microsoft.com/office/officeart/2005/8/layout/vList5"/>
    <dgm:cxn modelId="{B7CE7584-527D-4D87-A260-0CDCCDC77B31}" type="presParOf" srcId="{0694BA16-BC57-47C0-B191-79638E33D68B}" destId="{CBAD2B5E-A73A-4125-99F1-5CCF215243E0}" srcOrd="0" destOrd="0" presId="urn:microsoft.com/office/officeart/2005/8/layout/vList5"/>
    <dgm:cxn modelId="{3F49304E-0836-4F56-8341-330F484B92C4}" type="presParOf" srcId="{B46FAEF0-A60F-4C2C-8794-2206F34A03E3}" destId="{39B1B2B5-F0A5-47F2-8856-82278E90D214}" srcOrd="1" destOrd="0" presId="urn:microsoft.com/office/officeart/2005/8/layout/vList5"/>
    <dgm:cxn modelId="{7F2D6D0B-FFD3-463E-B06C-AB8765195F72}" type="presParOf" srcId="{B46FAEF0-A60F-4C2C-8794-2206F34A03E3}" destId="{9B1AA25C-C165-476B-BE3A-194835452B13}" srcOrd="2" destOrd="0" presId="urn:microsoft.com/office/officeart/2005/8/layout/vList5"/>
    <dgm:cxn modelId="{8CA614E7-4658-447C-8D4B-CF821D9AA08A}" type="presParOf" srcId="{9B1AA25C-C165-476B-BE3A-194835452B13}" destId="{4E1E5583-115A-4CA9-A6C2-0C07244959DE}" srcOrd="0" destOrd="0" presId="urn:microsoft.com/office/officeart/2005/8/layout/vList5"/>
    <dgm:cxn modelId="{D2E918F1-C17F-4536-AE8C-1E5469BA9E5F}" type="presParOf" srcId="{B46FAEF0-A60F-4C2C-8794-2206F34A03E3}" destId="{7357485B-22BD-4192-9D47-BC9914D80D9D}" srcOrd="3" destOrd="0" presId="urn:microsoft.com/office/officeart/2005/8/layout/vList5"/>
    <dgm:cxn modelId="{EEA83A99-FA32-42C2-ACD3-3D21BEAEF276}" type="presParOf" srcId="{B46FAEF0-A60F-4C2C-8794-2206F34A03E3}" destId="{A54865E0-BB51-4B7D-B0BE-E6CAFC12D32F}" srcOrd="4" destOrd="0" presId="urn:microsoft.com/office/officeart/2005/8/layout/vList5"/>
    <dgm:cxn modelId="{7B46B873-C376-407B-B070-E4D0E6BB62BA}" type="presParOf" srcId="{A54865E0-BB51-4B7D-B0BE-E6CAFC12D32F}" destId="{E04F6815-B994-4BDA-B7D1-B782C8ACC69C}" srcOrd="0" destOrd="0" presId="urn:microsoft.com/office/officeart/2005/8/layout/vList5"/>
    <dgm:cxn modelId="{C25BFE34-11F7-4FEA-AC62-119E1C63AC16}" type="presParOf" srcId="{B46FAEF0-A60F-4C2C-8794-2206F34A03E3}" destId="{69AF147D-ABD1-46DC-B229-44AECB8ED4E1}" srcOrd="5" destOrd="0" presId="urn:microsoft.com/office/officeart/2005/8/layout/vList5"/>
    <dgm:cxn modelId="{3A69D697-7BD4-4921-86DF-22D02F19F1B6}" type="presParOf" srcId="{B46FAEF0-A60F-4C2C-8794-2206F34A03E3}" destId="{F1241077-C3E3-445C-A92B-334436660B1D}" srcOrd="6" destOrd="0" presId="urn:microsoft.com/office/officeart/2005/8/layout/vList5"/>
    <dgm:cxn modelId="{FD25501B-A769-4D9E-81BD-34F5E1D6E7A6}" type="presParOf" srcId="{F1241077-C3E3-445C-A92B-334436660B1D}" destId="{0F01D876-3558-451B-801E-5CF775D29627}" srcOrd="0" destOrd="0" presId="urn:microsoft.com/office/officeart/2005/8/layout/vList5"/>
    <dgm:cxn modelId="{4224DB19-3CEA-4A76-BBA6-038B74D79AFA}" type="presParOf" srcId="{B46FAEF0-A60F-4C2C-8794-2206F34A03E3}" destId="{57C56662-FC11-454A-A100-AC3C9A57749D}" srcOrd="7" destOrd="0" presId="urn:microsoft.com/office/officeart/2005/8/layout/vList5"/>
    <dgm:cxn modelId="{A40B251E-692B-4599-A323-F5DA6E836796}" type="presParOf" srcId="{B46FAEF0-A60F-4C2C-8794-2206F34A03E3}" destId="{0A6791FD-382E-4760-966B-4CAE71C329EF}" srcOrd="8" destOrd="0" presId="urn:microsoft.com/office/officeart/2005/8/layout/vList5"/>
    <dgm:cxn modelId="{37BD880D-525D-4A42-97B7-802058B7DC39}" type="presParOf" srcId="{0A6791FD-382E-4760-966B-4CAE71C329EF}" destId="{18E05E19-2FBD-4439-80C1-E29B37102FD2}" srcOrd="0" destOrd="0" presId="urn:microsoft.com/office/officeart/2005/8/layout/vList5"/>
    <dgm:cxn modelId="{9622DAEB-BE52-47F0-980C-E2472374A7D0}" type="presParOf" srcId="{B46FAEF0-A60F-4C2C-8794-2206F34A03E3}" destId="{08EBC5BB-DCBD-4871-A0A8-B0CE104AE76B}" srcOrd="9" destOrd="0" presId="urn:microsoft.com/office/officeart/2005/8/layout/vList5"/>
    <dgm:cxn modelId="{FEBE461A-42B0-45EC-BF27-2EF2831A0C82}" type="presParOf" srcId="{B46FAEF0-A60F-4C2C-8794-2206F34A03E3}" destId="{A53D1FD0-9420-4E3B-9F66-4EC6EC1600A8}" srcOrd="10" destOrd="0" presId="urn:microsoft.com/office/officeart/2005/8/layout/vList5"/>
    <dgm:cxn modelId="{56D86F10-AF31-47CB-B0C9-329C8884E1D9}" type="presParOf" srcId="{A53D1FD0-9420-4E3B-9F66-4EC6EC1600A8}" destId="{60DA7D91-88B9-4F8F-AEF6-52C5DF4F3122}"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15171-C38B-43FC-B2FF-35012E59E391}">
      <dsp:nvSpPr>
        <dsp:cNvPr id="0" name=""/>
        <dsp:cNvSpPr/>
      </dsp:nvSpPr>
      <dsp:spPr>
        <a:xfrm>
          <a:off x="240299" y="0"/>
          <a:ext cx="4032410" cy="3956809"/>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b="1" kern="1200" dirty="0" smtClean="0">
              <a:solidFill>
                <a:srgbClr val="C00000"/>
              </a:solidFill>
            </a:rPr>
            <a:t>Promover </a:t>
          </a:r>
          <a:r>
            <a:rPr lang="es-MX" sz="2400" b="1" kern="1200" dirty="0" smtClean="0">
              <a:solidFill>
                <a:srgbClr val="C00000"/>
              </a:solidFill>
            </a:rPr>
            <a:t>las condiciones </a:t>
          </a:r>
          <a:r>
            <a:rPr lang="es-MX" sz="2000" kern="1200" dirty="0" smtClean="0"/>
            <a:t>para que la libertad y la igualdad de las personas sean reales y efectivas. </a:t>
          </a:r>
          <a:endParaRPr lang="es-MX" sz="1800" kern="1200" dirty="0" smtClean="0"/>
        </a:p>
        <a:p>
          <a:pPr lvl="0" algn="ctr" defTabSz="1066800">
            <a:lnSpc>
              <a:spcPct val="90000"/>
            </a:lnSpc>
            <a:spcBef>
              <a:spcPct val="0"/>
            </a:spcBef>
            <a:spcAft>
              <a:spcPct val="35000"/>
            </a:spcAft>
          </a:pPr>
          <a:r>
            <a:rPr lang="es-MX" sz="2400" b="1" kern="1200" dirty="0" smtClean="0">
              <a:solidFill>
                <a:srgbClr val="C00000"/>
              </a:solidFill>
            </a:rPr>
            <a:t>Eliminar</a:t>
          </a:r>
          <a:r>
            <a:rPr lang="es-MX" sz="2400" kern="1200" dirty="0" smtClean="0"/>
            <a:t> </a:t>
          </a:r>
          <a:r>
            <a:rPr lang="es-MX" sz="2000" kern="1200" dirty="0" smtClean="0"/>
            <a:t>aquellos </a:t>
          </a:r>
          <a:r>
            <a:rPr lang="es-MX" sz="2400" b="1" kern="1200" dirty="0" smtClean="0">
              <a:solidFill>
                <a:srgbClr val="C00000"/>
              </a:solidFill>
            </a:rPr>
            <a:t>obstáculos</a:t>
          </a:r>
          <a:r>
            <a:rPr lang="es-MX" sz="2000" kern="1200" dirty="0" smtClean="0"/>
            <a:t> que limiten en los hechos el ejercicio de los derechos humanos</a:t>
          </a:r>
          <a:r>
            <a:rPr lang="es-MX" sz="2000" kern="1200" dirty="0" smtClean="0"/>
            <a:t>.</a:t>
          </a:r>
          <a:endParaRPr lang="es-MX" sz="1800" kern="1200" dirty="0" smtClean="0"/>
        </a:p>
        <a:p>
          <a:pPr lvl="0" algn="ctr" defTabSz="1066800">
            <a:lnSpc>
              <a:spcPct val="90000"/>
            </a:lnSpc>
            <a:spcBef>
              <a:spcPct val="0"/>
            </a:spcBef>
            <a:spcAft>
              <a:spcPct val="35000"/>
            </a:spcAft>
          </a:pPr>
          <a:r>
            <a:rPr lang="es-MX" sz="2400" b="1" kern="1200" dirty="0" smtClean="0">
              <a:solidFill>
                <a:srgbClr val="C00000"/>
              </a:solidFill>
            </a:rPr>
            <a:t>Promover</a:t>
          </a:r>
          <a:r>
            <a:rPr lang="es-MX" sz="2000" kern="1200" dirty="0" smtClean="0"/>
            <a:t> la participación de las autoridades de los demás órdenes de Gobierno y de los particulares en la eliminación de dichos obstáculos.</a:t>
          </a:r>
          <a:endParaRPr lang="es-MX" sz="2000" kern="1200" dirty="0"/>
        </a:p>
      </dsp:txBody>
      <dsp:txXfrm>
        <a:off x="240299" y="0"/>
        <a:ext cx="4032410" cy="3956809"/>
      </dsp:txXfrm>
    </dsp:sp>
    <dsp:sp modelId="{C2BD4F0C-3C44-4A54-9C93-54575C4E537F}">
      <dsp:nvSpPr>
        <dsp:cNvPr id="0" name=""/>
        <dsp:cNvSpPr/>
      </dsp:nvSpPr>
      <dsp:spPr>
        <a:xfrm>
          <a:off x="4435346" y="0"/>
          <a:ext cx="4006806" cy="393529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b="1" kern="1200" dirty="0" smtClean="0">
              <a:solidFill>
                <a:srgbClr val="C00000"/>
              </a:solidFill>
            </a:rPr>
            <a:t>Adoptar las medidas</a:t>
          </a:r>
          <a:r>
            <a:rPr lang="es-MX" sz="2000" kern="1200" dirty="0" smtClean="0"/>
            <a:t>, de conformidad con la disponibilidad de recursos que se haya determinado para tal fin en el Presupuesto de Egresos de la Federación, para que toda persona goce, </a:t>
          </a:r>
          <a:r>
            <a:rPr lang="es-MX" sz="2400" b="1" kern="1200" dirty="0" smtClean="0">
              <a:solidFill>
                <a:srgbClr val="C00000"/>
              </a:solidFill>
            </a:rPr>
            <a:t>sin discriminación </a:t>
          </a:r>
          <a:r>
            <a:rPr lang="es-MX" sz="2000" kern="1200" dirty="0" smtClean="0"/>
            <a:t>alguna, de todos los derechos y libertades consagrados en la Constitución, en las leyes y en los tratados internacionales. </a:t>
          </a:r>
          <a:endParaRPr lang="es-MX" sz="2000" kern="1200" dirty="0"/>
        </a:p>
      </dsp:txBody>
      <dsp:txXfrm>
        <a:off x="4435346" y="0"/>
        <a:ext cx="4006806" cy="3935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D2B5E-A73A-4125-99F1-5CCF215243E0}">
      <dsp:nvSpPr>
        <dsp:cNvPr id="0" name=""/>
        <dsp:cNvSpPr/>
      </dsp:nvSpPr>
      <dsp:spPr>
        <a:xfrm>
          <a:off x="483576" y="1243"/>
          <a:ext cx="7262447" cy="7237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S" sz="1600" kern="1200" dirty="0" smtClean="0"/>
            <a:t>Objetivo 1. Fortalecer la incorporación de la obligación de igualdad y no discriminación en todo el quehacer público.</a:t>
          </a:r>
          <a:endParaRPr lang="es-MX" sz="1600" kern="1200" dirty="0"/>
        </a:p>
      </dsp:txBody>
      <dsp:txXfrm>
        <a:off x="518907" y="36574"/>
        <a:ext cx="7191785" cy="653094"/>
      </dsp:txXfrm>
    </dsp:sp>
    <dsp:sp modelId="{4E1E5583-115A-4CA9-A6C2-0C07244959DE}">
      <dsp:nvSpPr>
        <dsp:cNvPr id="0" name=""/>
        <dsp:cNvSpPr/>
      </dsp:nvSpPr>
      <dsp:spPr>
        <a:xfrm>
          <a:off x="483576" y="761187"/>
          <a:ext cx="7262447" cy="7237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S" sz="1600" kern="1200" dirty="0" smtClean="0"/>
            <a:t>Objetivo 2. Promover políticas y medidas tendentes a que las instituciones de la APF ofrezcan protección a la sociedad contra actos discriminatorios.</a:t>
          </a:r>
          <a:endParaRPr lang="es-MX" sz="1600" kern="1200" dirty="0"/>
        </a:p>
      </dsp:txBody>
      <dsp:txXfrm>
        <a:off x="518907" y="796518"/>
        <a:ext cx="7191785" cy="653094"/>
      </dsp:txXfrm>
    </dsp:sp>
    <dsp:sp modelId="{E04F6815-B994-4BDA-B7D1-B782C8ACC69C}">
      <dsp:nvSpPr>
        <dsp:cNvPr id="0" name=""/>
        <dsp:cNvSpPr/>
      </dsp:nvSpPr>
      <dsp:spPr>
        <a:xfrm>
          <a:off x="483576" y="1521131"/>
          <a:ext cx="7262447" cy="7237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S" sz="1600" kern="1200" dirty="0" smtClean="0"/>
            <a:t>Objetivo 3. Garantizar medidas progresivas tendientes a cerrar brechas de desigualdad que afectan a la población discriminada en el disfrute de derechos.</a:t>
          </a:r>
          <a:endParaRPr lang="es-MX" sz="1600" kern="1200" dirty="0"/>
        </a:p>
      </dsp:txBody>
      <dsp:txXfrm>
        <a:off x="518907" y="1556462"/>
        <a:ext cx="7191785" cy="653094"/>
      </dsp:txXfrm>
    </dsp:sp>
    <dsp:sp modelId="{0F01D876-3558-451B-801E-5CF775D29627}">
      <dsp:nvSpPr>
        <dsp:cNvPr id="0" name=""/>
        <dsp:cNvSpPr/>
      </dsp:nvSpPr>
      <dsp:spPr>
        <a:xfrm>
          <a:off x="483576" y="2281075"/>
          <a:ext cx="7262447" cy="7237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S" sz="1600" kern="1200" dirty="0" smtClean="0"/>
            <a:t>Objetivo 4. Fortalecer el conocimiento de la situación de discriminación en el país para incidir en su reducción.</a:t>
          </a:r>
          <a:endParaRPr lang="es-MX" sz="1600" kern="1200" dirty="0"/>
        </a:p>
      </dsp:txBody>
      <dsp:txXfrm>
        <a:off x="518907" y="2316406"/>
        <a:ext cx="7191785" cy="653094"/>
      </dsp:txXfrm>
    </dsp:sp>
    <dsp:sp modelId="{18E05E19-2FBD-4439-80C1-E29B37102FD2}">
      <dsp:nvSpPr>
        <dsp:cNvPr id="0" name=""/>
        <dsp:cNvSpPr/>
      </dsp:nvSpPr>
      <dsp:spPr>
        <a:xfrm>
          <a:off x="483576" y="3041019"/>
          <a:ext cx="7262447" cy="7237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S" sz="1600" kern="1200" dirty="0" smtClean="0"/>
            <a:t>Objetivo 5. Fortalecer el cambio cultural en favor de la igualdad, diversidad, inclusión y no discriminación con participación ciudadana.</a:t>
          </a:r>
          <a:endParaRPr lang="es-MX" sz="1600" kern="1200" dirty="0"/>
        </a:p>
      </dsp:txBody>
      <dsp:txXfrm>
        <a:off x="518907" y="3076350"/>
        <a:ext cx="7191785" cy="653094"/>
      </dsp:txXfrm>
    </dsp:sp>
    <dsp:sp modelId="{60DA7D91-88B9-4F8F-AEF6-52C5DF4F3122}">
      <dsp:nvSpPr>
        <dsp:cNvPr id="0" name=""/>
        <dsp:cNvSpPr/>
      </dsp:nvSpPr>
      <dsp:spPr>
        <a:xfrm>
          <a:off x="483576" y="3800963"/>
          <a:ext cx="7262447" cy="72375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S" sz="1600" kern="1200" dirty="0" smtClean="0"/>
            <a:t>Objetivo 6. Promover la armonización del orden jurídico nacional con los estándares más altos en materia de igualdad y no discriminación.</a:t>
          </a:r>
          <a:endParaRPr lang="es-MX" sz="1600" kern="1200" dirty="0"/>
        </a:p>
      </dsp:txBody>
      <dsp:txXfrm>
        <a:off x="518907" y="3836294"/>
        <a:ext cx="7191785" cy="6530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400053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93165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37197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238853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324476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949781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3283429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3736413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297594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213153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4EE19D6-F97F-47D5-9C50-1D6093EEAEE3}" type="datetimeFigureOut">
              <a:rPr lang="es-MX" smtClean="0"/>
              <a:t>26/09/2014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5EA914-BBE7-44F3-A0AC-BB6D062569AA}" type="slidenum">
              <a:rPr lang="es-MX" smtClean="0"/>
              <a:t>‹Nº›</a:t>
            </a:fld>
            <a:endParaRPr lang="es-MX"/>
          </a:p>
        </p:txBody>
      </p:sp>
    </p:spTree>
    <p:extLst>
      <p:ext uri="{BB962C8B-B14F-4D97-AF65-F5344CB8AC3E}">
        <p14:creationId xmlns:p14="http://schemas.microsoft.com/office/powerpoint/2010/main" val="79750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E19D6-F97F-47D5-9C50-1D6093EEAEE3}" type="datetimeFigureOut">
              <a:rPr lang="es-MX" smtClean="0"/>
              <a:t>26/09/2014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EA914-BBE7-44F3-A0AC-BB6D062569AA}" type="slidenum">
              <a:rPr lang="es-MX" smtClean="0"/>
              <a:t>‹Nº›</a:t>
            </a:fld>
            <a:endParaRPr lang="es-MX"/>
          </a:p>
        </p:txBody>
      </p:sp>
    </p:spTree>
    <p:extLst>
      <p:ext uri="{BB962C8B-B14F-4D97-AF65-F5344CB8AC3E}">
        <p14:creationId xmlns:p14="http://schemas.microsoft.com/office/powerpoint/2010/main" val="457239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jpg@01CF7B5B.02905ED0"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comments" Target="../comments/comment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cid:image001.jpg@01CF7B5B.02905ED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cid:image001.jpg@01CF7B5B.02905ED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onapred.org.mx/"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cid:image001.jpg@01CF7B5B.02905ED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cid:image001.jpg@01CF7B5B.02905ED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971600" y="1628800"/>
            <a:ext cx="7128792" cy="1080120"/>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MX">
              <a:solidFill>
                <a:schemeClr val="tx2"/>
              </a:solidFill>
            </a:endParaRPr>
          </a:p>
        </p:txBody>
      </p:sp>
      <p:sp>
        <p:nvSpPr>
          <p:cNvPr id="2" name="1 Título"/>
          <p:cNvSpPr>
            <a:spLocks noGrp="1"/>
          </p:cNvSpPr>
          <p:nvPr>
            <p:ph type="ctrTitle"/>
          </p:nvPr>
        </p:nvSpPr>
        <p:spPr>
          <a:xfrm>
            <a:off x="971599" y="3284984"/>
            <a:ext cx="7128793" cy="3024336"/>
          </a:xfrm>
        </p:spPr>
        <p:txBody>
          <a:bodyPr>
            <a:noAutofit/>
          </a:bodyPr>
          <a:lstStyle/>
          <a:p>
            <a:r>
              <a:rPr lang="es-MX" sz="4000" b="1" dirty="0">
                <a:solidFill>
                  <a:schemeClr val="tx2"/>
                </a:solidFill>
              </a:rPr>
              <a:t>MESA 7</a:t>
            </a:r>
            <a:br>
              <a:rPr lang="es-MX" sz="4000" b="1" dirty="0">
                <a:solidFill>
                  <a:schemeClr val="tx2"/>
                </a:solidFill>
              </a:rPr>
            </a:br>
            <a:r>
              <a:rPr lang="es-MX" sz="4000" b="1" dirty="0" smtClean="0">
                <a:solidFill>
                  <a:schemeClr val="tx2"/>
                </a:solidFill>
              </a:rPr>
              <a:t>Abordando las líneas de acción: principales retos y áreas de oportunidad</a:t>
            </a:r>
            <a:endParaRPr lang="es-MX" sz="4000" b="1" dirty="0">
              <a:solidFill>
                <a:schemeClr val="tx2"/>
              </a:solidFill>
            </a:endParaRPr>
          </a:p>
        </p:txBody>
      </p:sp>
      <p:sp>
        <p:nvSpPr>
          <p:cNvPr id="3" name="2 Subtítulo"/>
          <p:cNvSpPr>
            <a:spLocks noGrp="1"/>
          </p:cNvSpPr>
          <p:nvPr>
            <p:ph type="subTitle" idx="1"/>
          </p:nvPr>
        </p:nvSpPr>
        <p:spPr>
          <a:xfrm>
            <a:off x="1371600" y="1772816"/>
            <a:ext cx="6400800" cy="1273696"/>
          </a:xfrm>
        </p:spPr>
        <p:txBody>
          <a:bodyPr>
            <a:normAutofit/>
          </a:bodyPr>
          <a:lstStyle/>
          <a:p>
            <a:r>
              <a:rPr lang="es-MX" sz="4800" b="1" dirty="0" smtClean="0">
                <a:solidFill>
                  <a:schemeClr val="tx2"/>
                </a:solidFill>
              </a:rPr>
              <a:t>PRONAIND 2014-2018</a:t>
            </a:r>
            <a:endParaRPr lang="es-MX" sz="4800" b="1" dirty="0">
              <a:solidFill>
                <a:schemeClr val="tx2"/>
              </a:solidFill>
            </a:endParaRPr>
          </a:p>
        </p:txBody>
      </p:sp>
      <p:grpSp>
        <p:nvGrpSpPr>
          <p:cNvPr id="5" name="4 Grupo"/>
          <p:cNvGrpSpPr/>
          <p:nvPr/>
        </p:nvGrpSpPr>
        <p:grpSpPr>
          <a:xfrm>
            <a:off x="899592" y="627642"/>
            <a:ext cx="7200800" cy="617974"/>
            <a:chOff x="899592" y="627642"/>
            <a:chExt cx="7200800" cy="617974"/>
          </a:xfrm>
        </p:grpSpPr>
        <p:pic>
          <p:nvPicPr>
            <p:cNvPr id="4" name="3 Imagen" descr="cid:image001.jpg@01CF7B5B.02905E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99592" y="663646"/>
              <a:ext cx="2232248" cy="461098"/>
            </a:xfrm>
            <a:prstGeom prst="rect">
              <a:avLst/>
            </a:prstGeom>
            <a:noFill/>
            <a:ln>
              <a:noFill/>
            </a:ln>
          </p:spPr>
        </p:pic>
        <p:pic>
          <p:nvPicPr>
            <p:cNvPr id="6" name="10 Imagen" descr="Logo_Sego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4208" y="627642"/>
              <a:ext cx="1656184" cy="617974"/>
            </a:xfrm>
            <a:prstGeom prst="rect">
              <a:avLst/>
            </a:prstGeom>
            <a:noFill/>
            <a:ln>
              <a:noFill/>
            </a:ln>
            <a:extLst/>
          </p:spPr>
        </p:pic>
      </p:grpSp>
    </p:spTree>
    <p:extLst>
      <p:ext uri="{BB962C8B-B14F-4D97-AF65-F5344CB8AC3E}">
        <p14:creationId xmlns:p14="http://schemas.microsoft.com/office/powerpoint/2010/main" val="2088257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205063"/>
          </a:xfrm>
        </p:spPr>
        <p:txBody>
          <a:bodyPr>
            <a:normAutofit fontScale="77500" lnSpcReduction="20000"/>
          </a:bodyPr>
          <a:lstStyle/>
          <a:p>
            <a:r>
              <a:rPr lang="es-MX" dirty="0" smtClean="0"/>
              <a:t>Abarca seis esferas de acción: Administración y normativa; Defensa; </a:t>
            </a:r>
            <a:r>
              <a:rPr lang="es-MX" dirty="0"/>
              <a:t>Políticas </a:t>
            </a:r>
            <a:r>
              <a:rPr lang="es-MX" dirty="0" smtClean="0"/>
              <a:t>públicas; </a:t>
            </a:r>
            <a:r>
              <a:rPr lang="es-MX" dirty="0"/>
              <a:t>De información, medición y </a:t>
            </a:r>
            <a:r>
              <a:rPr lang="es-MX" dirty="0" smtClean="0"/>
              <a:t>evaluación; Cultural; y </a:t>
            </a:r>
            <a:r>
              <a:rPr lang="es-MX" dirty="0"/>
              <a:t>Armonización </a:t>
            </a:r>
            <a:r>
              <a:rPr lang="es-MX" dirty="0" smtClean="0"/>
              <a:t>legislativa.</a:t>
            </a:r>
          </a:p>
          <a:p>
            <a:pPr marL="0" indent="0">
              <a:buNone/>
            </a:pPr>
            <a:endParaRPr lang="es-MX" dirty="0" smtClean="0"/>
          </a:p>
          <a:p>
            <a:pPr lvl="0"/>
            <a:r>
              <a:rPr lang="es-MX" dirty="0" smtClean="0"/>
              <a:t>Incorpora </a:t>
            </a:r>
            <a:r>
              <a:rPr lang="es-MX" dirty="0"/>
              <a:t>la no discriminación como un </a:t>
            </a:r>
            <a:r>
              <a:rPr lang="es-MX" b="1" dirty="0"/>
              <a:t>derecho transversal </a:t>
            </a:r>
            <a:r>
              <a:rPr lang="es-MX" dirty="0"/>
              <a:t>y como </a:t>
            </a:r>
            <a:r>
              <a:rPr lang="es-MX" b="1" dirty="0"/>
              <a:t>derecho </a:t>
            </a:r>
            <a:r>
              <a:rPr lang="es-MX" b="1" dirty="0" smtClean="0"/>
              <a:t>específico</a:t>
            </a:r>
            <a:r>
              <a:rPr lang="es-MX" dirty="0" smtClean="0"/>
              <a:t>.</a:t>
            </a:r>
          </a:p>
          <a:p>
            <a:pPr marL="0" lvl="0" indent="0">
              <a:buNone/>
            </a:pPr>
            <a:endParaRPr lang="es-MX" dirty="0"/>
          </a:p>
          <a:p>
            <a:pPr lvl="0"/>
            <a:r>
              <a:rPr lang="es-MX" dirty="0"/>
              <a:t>Incluye la </a:t>
            </a:r>
            <a:r>
              <a:rPr lang="es-MX" dirty="0" err="1"/>
              <a:t>interseccionalidad</a:t>
            </a:r>
            <a:r>
              <a:rPr lang="es-MX" dirty="0"/>
              <a:t> y discriminación múltiple</a:t>
            </a:r>
            <a:r>
              <a:rPr lang="es-MX" dirty="0" smtClean="0"/>
              <a:t>.</a:t>
            </a:r>
          </a:p>
          <a:p>
            <a:pPr marL="0" lvl="0" indent="0">
              <a:buNone/>
            </a:pPr>
            <a:endParaRPr lang="es-MX" dirty="0"/>
          </a:p>
          <a:p>
            <a:pPr lvl="0"/>
            <a:r>
              <a:rPr lang="es-MX" dirty="0"/>
              <a:t>Aborda el clasismo, racismo, machismo, homofobia y xenofobia como contexto situacional y estructural.</a:t>
            </a:r>
          </a:p>
          <a:p>
            <a:pPr marL="514350" lvl="0" indent="-514350">
              <a:buAutoNum type="arabicParenR"/>
            </a:pPr>
            <a:endParaRPr lang="es-MX" dirty="0"/>
          </a:p>
        </p:txBody>
      </p:sp>
      <p:sp>
        <p:nvSpPr>
          <p:cNvPr id="4" name="3 Título"/>
          <p:cNvSpPr>
            <a:spLocks noGrp="1"/>
          </p:cNvSpPr>
          <p:nvPr>
            <p:ph type="title"/>
          </p:nvPr>
        </p:nvSpPr>
        <p:spPr>
          <a:xfrm>
            <a:off x="457200" y="274638"/>
            <a:ext cx="8229600" cy="63408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normAutofit fontScale="90000"/>
          </a:bodyPr>
          <a:lstStyle/>
          <a:p>
            <a:pPr algn="ctr"/>
            <a:r>
              <a:rPr lang="es-MX" sz="4000" b="1" dirty="0" smtClean="0">
                <a:solidFill>
                  <a:schemeClr val="tx2"/>
                </a:solidFill>
              </a:rPr>
              <a:t>CARACTERÍSTICAS </a:t>
            </a:r>
            <a:endParaRPr lang="es-MX" sz="4000" b="1" dirty="0">
              <a:solidFill>
                <a:schemeClr val="tx2"/>
              </a:solidFill>
            </a:endParaRPr>
          </a:p>
        </p:txBody>
      </p:sp>
    </p:spTree>
    <p:extLst>
      <p:ext uri="{BB962C8B-B14F-4D97-AF65-F5344CB8AC3E}">
        <p14:creationId xmlns:p14="http://schemas.microsoft.com/office/powerpoint/2010/main" val="3081231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404664"/>
            <a:ext cx="8208912" cy="576064"/>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OBJETIVOS DEL PRONAIND</a:t>
            </a:r>
            <a:endParaRPr lang="es-MX" sz="4000" b="1" dirty="0">
              <a:solidFill>
                <a:schemeClr val="tx2"/>
              </a:solidFill>
            </a:endParaRPr>
          </a:p>
        </p:txBody>
      </p:sp>
      <p:graphicFrame>
        <p:nvGraphicFramePr>
          <p:cNvPr id="18" name="3 Marcador de contenido"/>
          <p:cNvGraphicFramePr>
            <a:graphicFrameLocks noGrp="1"/>
          </p:cNvGraphicFramePr>
          <p:nvPr>
            <p:ph idx="1"/>
            <p:extLst>
              <p:ext uri="{D42A27DB-BD31-4B8C-83A1-F6EECF244321}">
                <p14:modId xmlns:p14="http://schemas.microsoft.com/office/powerpoint/2010/main" val="632919047"/>
              </p:ext>
            </p:extLst>
          </p:nvPr>
        </p:nvGraphicFramePr>
        <p:xfrm>
          <a:off x="446856" y="148478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4656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404664"/>
            <a:ext cx="8208912" cy="1080120"/>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IMPORTANCIA DE LAS PERSONAS DESIGNADAS COMO ENLACES</a:t>
            </a:r>
            <a:endParaRPr lang="es-MX" sz="4000" b="1" dirty="0">
              <a:solidFill>
                <a:schemeClr val="tx2"/>
              </a:solidFill>
            </a:endParaRPr>
          </a:p>
        </p:txBody>
      </p:sp>
      <p:sp>
        <p:nvSpPr>
          <p:cNvPr id="8" name="7 Marcador de contenido"/>
          <p:cNvSpPr>
            <a:spLocks noGrp="1"/>
          </p:cNvSpPr>
          <p:nvPr>
            <p:ph idx="1"/>
          </p:nvPr>
        </p:nvSpPr>
        <p:spPr/>
        <p:txBody>
          <a:bodyPr>
            <a:normAutofit fontScale="92500"/>
          </a:bodyPr>
          <a:lstStyle/>
          <a:p>
            <a:r>
              <a:rPr lang="es-MX" dirty="0"/>
              <a:t>Las personas designadas como enlaces tienen una función fundamental, pues son el canal de comunicación entre la institución y el </a:t>
            </a:r>
            <a:r>
              <a:rPr lang="es-MX" dirty="0" smtClean="0"/>
              <a:t>Conapred.</a:t>
            </a:r>
          </a:p>
          <a:p>
            <a:pPr marL="0" indent="0">
              <a:buNone/>
            </a:pPr>
            <a:endParaRPr lang="es-MX" dirty="0" smtClean="0"/>
          </a:p>
          <a:p>
            <a:r>
              <a:rPr lang="es-MX" dirty="0"/>
              <a:t>De ahí que sea de vital importancia que las personas que sean enlaces puedan requerir información de las áreas dentro de sus instituciones y generar vínculos para que éstas conozcan el </a:t>
            </a:r>
            <a:r>
              <a:rPr lang="es-MX" dirty="0" err="1" smtClean="0"/>
              <a:t>Pronaind</a:t>
            </a:r>
            <a:r>
              <a:rPr lang="es-MX" dirty="0" smtClean="0"/>
              <a:t>.</a:t>
            </a:r>
            <a:endParaRPr lang="es-MX" dirty="0"/>
          </a:p>
          <a:p>
            <a:endParaRPr lang="es-MX" dirty="0"/>
          </a:p>
        </p:txBody>
      </p:sp>
    </p:spTree>
    <p:extLst>
      <p:ext uri="{BB962C8B-B14F-4D97-AF65-F5344CB8AC3E}">
        <p14:creationId xmlns:p14="http://schemas.microsoft.com/office/powerpoint/2010/main" val="2260715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2044824"/>
          </a:xfrm>
        </p:spPr>
        <p:txBody>
          <a:bodyPr>
            <a:noAutofit/>
          </a:bodyPr>
          <a:lstStyle/>
          <a:p>
            <a:r>
              <a:rPr lang="es-MX" dirty="0" smtClean="0"/>
              <a:t>También es necesario que las personas designadas como enlaces entiendan la importancia de garantizar el derecho a la igualdad y la no discriminación</a:t>
            </a:r>
            <a:r>
              <a:rPr lang="es-MX" dirty="0" smtClean="0"/>
              <a:t>.</a:t>
            </a:r>
          </a:p>
          <a:p>
            <a:pPr marL="0" indent="0">
              <a:buNone/>
            </a:pPr>
            <a:endParaRPr lang="es-MX" dirty="0" smtClean="0"/>
          </a:p>
          <a:p>
            <a:r>
              <a:rPr lang="es-MX" dirty="0" smtClean="0"/>
              <a:t>Esto ayudará a que las y los enlaces se apropien del </a:t>
            </a:r>
            <a:r>
              <a:rPr lang="es-MX" dirty="0" err="1" smtClean="0"/>
              <a:t>Pronaind</a:t>
            </a:r>
            <a:r>
              <a:rPr lang="es-MX" dirty="0" smtClean="0"/>
              <a:t> y puedan usarlo como una herramienta guía y marco de colaboración </a:t>
            </a:r>
            <a:r>
              <a:rPr lang="es-MX" dirty="0" err="1" smtClean="0"/>
              <a:t>intra</a:t>
            </a:r>
            <a:r>
              <a:rPr lang="es-MX" dirty="0" smtClean="0"/>
              <a:t> e interinstitucional.</a:t>
            </a:r>
            <a:endParaRPr lang="es-MX"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EL ROL DE LAS Y LOS ENLACES</a:t>
            </a:r>
            <a:endParaRPr lang="es-MX" sz="4000" b="1" dirty="0">
              <a:solidFill>
                <a:schemeClr val="tx2"/>
              </a:solidFill>
            </a:endParaRPr>
          </a:p>
        </p:txBody>
      </p:sp>
    </p:spTree>
    <p:extLst>
      <p:ext uri="{BB962C8B-B14F-4D97-AF65-F5344CB8AC3E}">
        <p14:creationId xmlns:p14="http://schemas.microsoft.com/office/powerpoint/2010/main" val="1567124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3728" y="1556792"/>
            <a:ext cx="8208912" cy="352839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RETOS PARA LA IMPLEMENTACIÓN DEL PRONAIND</a:t>
            </a:r>
          </a:p>
          <a:p>
            <a:pPr algn="ctr"/>
            <a:endParaRPr lang="es-MX" sz="4000" b="1" dirty="0">
              <a:solidFill>
                <a:schemeClr val="tx2"/>
              </a:solidFill>
            </a:endParaRPr>
          </a:p>
          <a:p>
            <a:pPr algn="ctr"/>
            <a:r>
              <a:rPr lang="es-MX" sz="4000" b="1" dirty="0">
                <a:solidFill>
                  <a:schemeClr val="tx2"/>
                </a:solidFill>
              </a:rPr>
              <a:t>Pablo Yanes Rizo, Comisión Económica para América Latina y el Caribe, sede subregional México</a:t>
            </a:r>
          </a:p>
        </p:txBody>
      </p:sp>
      <p:grpSp>
        <p:nvGrpSpPr>
          <p:cNvPr id="3" name="2 Grupo"/>
          <p:cNvGrpSpPr/>
          <p:nvPr/>
        </p:nvGrpSpPr>
        <p:grpSpPr>
          <a:xfrm>
            <a:off x="899592" y="627642"/>
            <a:ext cx="7200800" cy="617974"/>
            <a:chOff x="899592" y="627642"/>
            <a:chExt cx="7200800" cy="617974"/>
          </a:xfrm>
        </p:grpSpPr>
        <p:pic>
          <p:nvPicPr>
            <p:cNvPr id="5" name="4 Imagen" descr="cid:image001.jpg@01CF7B5B.02905E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99592" y="663646"/>
              <a:ext cx="2232248" cy="461098"/>
            </a:xfrm>
            <a:prstGeom prst="rect">
              <a:avLst/>
            </a:prstGeom>
            <a:noFill/>
            <a:ln>
              <a:noFill/>
            </a:ln>
          </p:spPr>
        </p:pic>
        <p:pic>
          <p:nvPicPr>
            <p:cNvPr id="6" name="10 Imagen" descr="Logo_Sego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4208" y="627642"/>
              <a:ext cx="1656184" cy="617974"/>
            </a:xfrm>
            <a:prstGeom prst="rect">
              <a:avLst/>
            </a:prstGeom>
            <a:noFill/>
            <a:ln>
              <a:noFill/>
            </a:ln>
            <a:extLst/>
          </p:spPr>
        </p:pic>
      </p:grpSp>
    </p:spTree>
    <p:extLst>
      <p:ext uri="{BB962C8B-B14F-4D97-AF65-F5344CB8AC3E}">
        <p14:creationId xmlns:p14="http://schemas.microsoft.com/office/powerpoint/2010/main" val="3900546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93584" y="1772816"/>
            <a:ext cx="8208912" cy="3456384"/>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grpSp>
        <p:nvGrpSpPr>
          <p:cNvPr id="3" name="2 Grupo"/>
          <p:cNvGrpSpPr/>
          <p:nvPr/>
        </p:nvGrpSpPr>
        <p:grpSpPr>
          <a:xfrm>
            <a:off x="899592" y="627642"/>
            <a:ext cx="7200800" cy="617974"/>
            <a:chOff x="899592" y="627642"/>
            <a:chExt cx="7200800" cy="617974"/>
          </a:xfrm>
        </p:grpSpPr>
        <p:pic>
          <p:nvPicPr>
            <p:cNvPr id="5" name="4 Imagen" descr="cid:image001.jpg@01CF7B5B.02905E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99592" y="663646"/>
              <a:ext cx="2232248" cy="461098"/>
            </a:xfrm>
            <a:prstGeom prst="rect">
              <a:avLst/>
            </a:prstGeom>
            <a:noFill/>
            <a:ln>
              <a:noFill/>
            </a:ln>
          </p:spPr>
        </p:pic>
        <p:pic>
          <p:nvPicPr>
            <p:cNvPr id="6" name="10 Imagen" descr="Logo_Sego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4208" y="627642"/>
              <a:ext cx="1656184" cy="617974"/>
            </a:xfrm>
            <a:prstGeom prst="rect">
              <a:avLst/>
            </a:prstGeom>
            <a:noFill/>
            <a:ln>
              <a:noFill/>
            </a:ln>
            <a:extLst/>
          </p:spPr>
        </p:pic>
      </p:grpSp>
    </p:spTree>
    <p:extLst>
      <p:ext uri="{BB962C8B-B14F-4D97-AF65-F5344CB8AC3E}">
        <p14:creationId xmlns:p14="http://schemas.microsoft.com/office/powerpoint/2010/main" val="2186193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484784"/>
            <a:ext cx="8229600" cy="4525963"/>
          </a:xfrm>
        </p:spPr>
        <p:txBody>
          <a:bodyPr/>
          <a:lstStyle/>
          <a:p>
            <a:pPr marL="0" lvl="0" indent="0">
              <a:buNone/>
            </a:pPr>
            <a:endParaRPr lang="es-MX" dirty="0" smtClean="0"/>
          </a:p>
          <a:p>
            <a:pPr marL="0" lvl="0" indent="0">
              <a:buNone/>
            </a:pPr>
            <a:r>
              <a:rPr lang="es-MX" dirty="0" smtClean="0"/>
              <a:t>En </a:t>
            </a:r>
            <a:r>
              <a:rPr lang="es-MX" dirty="0"/>
              <a:t>el objetivo 4 del PRONAIND se establece la responsabilidad del Conapred, que con apoyo de la SHCP y la SFP </a:t>
            </a:r>
            <a:r>
              <a:rPr lang="es-MX" dirty="0" smtClean="0"/>
              <a:t>coordinará </a:t>
            </a:r>
            <a:r>
              <a:rPr lang="es-MX" i="1" dirty="0"/>
              <a:t>el mecanismo de seguimiento y evaluación del Programa Nacional para la Igualdad y No Discriminación </a:t>
            </a:r>
            <a:r>
              <a:rPr lang="es-MX" dirty="0"/>
              <a:t>(Línea de Acción 4.3.3</a:t>
            </a:r>
            <a:r>
              <a:rPr lang="es-MX" dirty="0" smtClean="0"/>
              <a:t>).</a:t>
            </a:r>
            <a:endParaRPr lang="es-MX"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a:solidFill>
                  <a:schemeClr val="tx2"/>
                </a:solidFill>
              </a:rPr>
              <a:t>J</a:t>
            </a:r>
            <a:r>
              <a:rPr lang="es-MX" sz="4000" b="1" dirty="0" smtClean="0">
                <a:solidFill>
                  <a:schemeClr val="tx2"/>
                </a:solidFill>
              </a:rPr>
              <a:t>USTIFICACIÓN</a:t>
            </a:r>
            <a:endParaRPr lang="es-MX" sz="4000" b="1" dirty="0">
              <a:solidFill>
                <a:schemeClr val="tx2"/>
              </a:solidFill>
            </a:endParaRPr>
          </a:p>
        </p:txBody>
      </p:sp>
    </p:spTree>
    <p:extLst>
      <p:ext uri="{BB962C8B-B14F-4D97-AF65-F5344CB8AC3E}">
        <p14:creationId xmlns:p14="http://schemas.microsoft.com/office/powerpoint/2010/main" val="309934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sp>
        <p:nvSpPr>
          <p:cNvPr id="5" name="4 Rectángulo"/>
          <p:cNvSpPr/>
          <p:nvPr/>
        </p:nvSpPr>
        <p:spPr>
          <a:xfrm>
            <a:off x="467544" y="1270787"/>
            <a:ext cx="8208912" cy="57606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OBJETIVO</a:t>
            </a:r>
            <a:endParaRPr lang="es-MX" sz="2400" dirty="0">
              <a:solidFill>
                <a:schemeClr val="bg1"/>
              </a:solidFill>
            </a:endParaRPr>
          </a:p>
        </p:txBody>
      </p:sp>
      <p:sp>
        <p:nvSpPr>
          <p:cNvPr id="3" name="2 Rectángulo"/>
          <p:cNvSpPr/>
          <p:nvPr/>
        </p:nvSpPr>
        <p:spPr>
          <a:xfrm>
            <a:off x="611560" y="2204864"/>
            <a:ext cx="7992888" cy="3416320"/>
          </a:xfrm>
          <a:prstGeom prst="rect">
            <a:avLst/>
          </a:prstGeom>
        </p:spPr>
        <p:txBody>
          <a:bodyPr wrap="square">
            <a:spAutoFit/>
          </a:bodyPr>
          <a:lstStyle/>
          <a:p>
            <a:pPr algn="just"/>
            <a:r>
              <a:rPr lang="es-MX" sz="3600" dirty="0"/>
              <a:t>Dar seguimiento puntual a la implementación del </a:t>
            </a:r>
            <a:r>
              <a:rPr lang="es-ES" sz="3600" dirty="0"/>
              <a:t>PRONAIND </a:t>
            </a:r>
            <a:r>
              <a:rPr lang="es-MX" sz="3600" dirty="0"/>
              <a:t>por parte de las instancias de la APF responsables de su operación, y aportar en la toma de decisiones para mejorar el logro de los objetivos.</a:t>
            </a:r>
          </a:p>
        </p:txBody>
      </p:sp>
    </p:spTree>
    <p:extLst>
      <p:ext uri="{BB962C8B-B14F-4D97-AF65-F5344CB8AC3E}">
        <p14:creationId xmlns:p14="http://schemas.microsoft.com/office/powerpoint/2010/main" val="2089091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sp>
        <p:nvSpPr>
          <p:cNvPr id="6" name="5 Rectángulo"/>
          <p:cNvSpPr/>
          <p:nvPr/>
        </p:nvSpPr>
        <p:spPr>
          <a:xfrm>
            <a:off x="467544" y="1270787"/>
            <a:ext cx="8208912" cy="57606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OBJETIVOS ESPECIFICOS</a:t>
            </a:r>
            <a:endParaRPr lang="es-MX" sz="2400" dirty="0">
              <a:solidFill>
                <a:schemeClr val="bg1"/>
              </a:solidFill>
            </a:endParaRPr>
          </a:p>
        </p:txBody>
      </p:sp>
      <p:sp>
        <p:nvSpPr>
          <p:cNvPr id="2" name="1 Marcador de contenido"/>
          <p:cNvSpPr>
            <a:spLocks noGrp="1"/>
          </p:cNvSpPr>
          <p:nvPr>
            <p:ph idx="1"/>
          </p:nvPr>
        </p:nvSpPr>
        <p:spPr>
          <a:xfrm>
            <a:off x="457200" y="1916832"/>
            <a:ext cx="8229600" cy="4209331"/>
          </a:xfrm>
        </p:spPr>
        <p:txBody>
          <a:bodyPr>
            <a:noAutofit/>
          </a:bodyPr>
          <a:lstStyle/>
          <a:p>
            <a:pPr lvl="0"/>
            <a:r>
              <a:rPr lang="es-MX" sz="2400" dirty="0"/>
              <a:t>Propiciar el diálogo, la coordinación, para la instrumentación del PRONAIND entre las instancias públicas responsables. </a:t>
            </a:r>
          </a:p>
          <a:p>
            <a:pPr lvl="0"/>
            <a:r>
              <a:rPr lang="es-MX" sz="2400" dirty="0"/>
              <a:t>Dotar de información periódica y conocimientos a las instituciones públicas involucradas para la toma de decisiones en el proceso de implementación y ajustes al PRONAIND.</a:t>
            </a:r>
          </a:p>
          <a:p>
            <a:pPr lvl="0"/>
            <a:r>
              <a:rPr lang="es-MX" sz="2400" dirty="0"/>
              <a:t>Obtener información periódica para el monitoreo de la gestión de las instancias públicas.</a:t>
            </a:r>
          </a:p>
          <a:p>
            <a:pPr lvl="0"/>
            <a:r>
              <a:rPr lang="es-MX" sz="2400" dirty="0"/>
              <a:t>Obtener información periódica que permita conocer y valorar los avances en relación con los objetivos del PRONAIND.</a:t>
            </a:r>
          </a:p>
          <a:p>
            <a:pPr lvl="0"/>
            <a:r>
              <a:rPr lang="es-MX" sz="2400" dirty="0"/>
              <a:t>Presentar oportunamente informes públicos de avance y cumplimiento del PRONAIND</a:t>
            </a:r>
            <a:r>
              <a:rPr lang="es-MX" sz="2400" dirty="0" smtClean="0"/>
              <a:t>.</a:t>
            </a:r>
            <a:endParaRPr lang="es-MX" sz="2400" dirty="0"/>
          </a:p>
        </p:txBody>
      </p:sp>
    </p:spTree>
    <p:extLst>
      <p:ext uri="{BB962C8B-B14F-4D97-AF65-F5344CB8AC3E}">
        <p14:creationId xmlns:p14="http://schemas.microsoft.com/office/powerpoint/2010/main" val="1354190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sp>
        <p:nvSpPr>
          <p:cNvPr id="5" name="4 Rectángulo"/>
          <p:cNvSpPr/>
          <p:nvPr/>
        </p:nvSpPr>
        <p:spPr>
          <a:xfrm>
            <a:off x="467544" y="1270787"/>
            <a:ext cx="8208912" cy="57606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PRINCIPALES ACTORES</a:t>
            </a:r>
            <a:endParaRPr lang="es-MX" sz="2400" dirty="0">
              <a:solidFill>
                <a:schemeClr val="bg1"/>
              </a:solidFill>
            </a:endParaRPr>
          </a:p>
        </p:txBody>
      </p:sp>
      <p:sp>
        <p:nvSpPr>
          <p:cNvPr id="2" name="1 CuadroTexto"/>
          <p:cNvSpPr txBox="1"/>
          <p:nvPr/>
        </p:nvSpPr>
        <p:spPr>
          <a:xfrm>
            <a:off x="461120" y="2204864"/>
            <a:ext cx="2649004" cy="707886"/>
          </a:xfrm>
          <a:prstGeom prst="rect">
            <a:avLst/>
          </a:prstGeom>
          <a:solidFill>
            <a:schemeClr val="tx2">
              <a:lumMod val="75000"/>
            </a:schemeClr>
          </a:solidFill>
          <a:effectLst>
            <a:softEdge rad="127000"/>
          </a:effectLst>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MX" sz="4000" dirty="0" smtClean="0"/>
              <a:t>Enlaces</a:t>
            </a:r>
            <a:endParaRPr lang="es-MX" sz="4000" dirty="0"/>
          </a:p>
        </p:txBody>
      </p:sp>
      <p:sp>
        <p:nvSpPr>
          <p:cNvPr id="6" name="5 CuadroTexto"/>
          <p:cNvSpPr txBox="1"/>
          <p:nvPr/>
        </p:nvSpPr>
        <p:spPr>
          <a:xfrm>
            <a:off x="558176" y="3573016"/>
            <a:ext cx="3964592" cy="830997"/>
          </a:xfrm>
          <a:prstGeom prst="rect">
            <a:avLst/>
          </a:prstGeom>
          <a:solidFill>
            <a:schemeClr val="tx2">
              <a:lumMod val="7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MX" sz="4800" dirty="0"/>
              <a:t>Red de Enlaces</a:t>
            </a:r>
            <a:endParaRPr lang="es-MX" sz="4800" dirty="0"/>
          </a:p>
        </p:txBody>
      </p:sp>
      <p:sp>
        <p:nvSpPr>
          <p:cNvPr id="7" name="6 CuadroTexto"/>
          <p:cNvSpPr txBox="1"/>
          <p:nvPr/>
        </p:nvSpPr>
        <p:spPr>
          <a:xfrm>
            <a:off x="563320" y="4741703"/>
            <a:ext cx="4032448" cy="1569660"/>
          </a:xfrm>
          <a:prstGeom prst="rect">
            <a:avLst/>
          </a:prstGeom>
          <a:solidFill>
            <a:schemeClr val="tx2">
              <a:lumMod val="75000"/>
            </a:schemeClr>
          </a:solidFill>
          <a:effectLst>
            <a:softEdge rad="127000"/>
          </a:effectLst>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lvl="0" algn="ctr"/>
            <a:r>
              <a:rPr lang="es-MX" sz="4800" dirty="0">
                <a:solidFill>
                  <a:schemeClr val="bg1"/>
                </a:solidFill>
              </a:rPr>
              <a:t>Grupos de trabajo Ad Hoc</a:t>
            </a:r>
            <a:endParaRPr lang="es-MX" sz="4800" dirty="0"/>
          </a:p>
        </p:txBody>
      </p:sp>
      <p:sp>
        <p:nvSpPr>
          <p:cNvPr id="8" name="7 CuadroTexto"/>
          <p:cNvSpPr txBox="1"/>
          <p:nvPr/>
        </p:nvSpPr>
        <p:spPr>
          <a:xfrm>
            <a:off x="5220072" y="4509120"/>
            <a:ext cx="2842448" cy="1569660"/>
          </a:xfrm>
          <a:prstGeom prst="rect">
            <a:avLst/>
          </a:prstGeom>
          <a:solidFill>
            <a:schemeClr val="tx2">
              <a:lumMod val="75000"/>
            </a:schemeClr>
          </a:solidFill>
          <a:effectLst>
            <a:softEdge rad="127000"/>
          </a:effectLst>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s-MX" sz="4800" dirty="0" smtClean="0"/>
              <a:t>Sociedad Civil</a:t>
            </a:r>
            <a:endParaRPr lang="es-MX" sz="4800" dirty="0"/>
          </a:p>
        </p:txBody>
      </p:sp>
      <p:sp>
        <p:nvSpPr>
          <p:cNvPr id="9" name="8 CuadroTexto"/>
          <p:cNvSpPr txBox="1"/>
          <p:nvPr/>
        </p:nvSpPr>
        <p:spPr>
          <a:xfrm>
            <a:off x="4595768" y="2558807"/>
            <a:ext cx="4039852" cy="1569660"/>
          </a:xfrm>
          <a:prstGeom prst="rect">
            <a:avLst/>
          </a:prstGeom>
          <a:solidFill>
            <a:schemeClr val="tx2">
              <a:lumMod val="75000"/>
            </a:schemeClr>
          </a:solidFill>
          <a:effectLst>
            <a:softEdge rad="127000"/>
          </a:effectLst>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MX" sz="4800" dirty="0" smtClean="0"/>
              <a:t>Entidades coordinadoras</a:t>
            </a:r>
            <a:endParaRPr lang="es-MX" sz="4800" dirty="0"/>
          </a:p>
        </p:txBody>
      </p:sp>
    </p:spTree>
    <p:extLst>
      <p:ext uri="{BB962C8B-B14F-4D97-AF65-F5344CB8AC3E}">
        <p14:creationId xmlns:p14="http://schemas.microsoft.com/office/powerpoint/2010/main" val="1210634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OBJETIVOS</a:t>
            </a:r>
            <a:endParaRPr lang="es-MX" sz="4000" b="1" dirty="0">
              <a:solidFill>
                <a:schemeClr val="tx2"/>
              </a:solidFill>
            </a:endParaRPr>
          </a:p>
        </p:txBody>
      </p:sp>
      <p:sp>
        <p:nvSpPr>
          <p:cNvPr id="2" name="1 Marcador de contenido"/>
          <p:cNvSpPr>
            <a:spLocks noGrp="1"/>
          </p:cNvSpPr>
          <p:nvPr>
            <p:ph idx="1"/>
          </p:nvPr>
        </p:nvSpPr>
        <p:spPr>
          <a:xfrm>
            <a:off x="457200" y="1600200"/>
            <a:ext cx="8229600" cy="3845023"/>
          </a:xfrm>
        </p:spPr>
        <p:txBody>
          <a:bodyPr>
            <a:normAutofit fontScale="85000" lnSpcReduction="20000"/>
          </a:bodyPr>
          <a:lstStyle/>
          <a:p>
            <a:pPr marL="0" indent="0">
              <a:buNone/>
            </a:pPr>
            <a:endParaRPr lang="es-MX" b="1" dirty="0" smtClean="0"/>
          </a:p>
          <a:p>
            <a:r>
              <a:rPr lang="es-MX" sz="3900" b="1" dirty="0" smtClean="0"/>
              <a:t>Reflexionar </a:t>
            </a:r>
            <a:r>
              <a:rPr lang="es-MX" sz="3900" b="1" dirty="0"/>
              <a:t>de manera conjunta sobre </a:t>
            </a:r>
            <a:r>
              <a:rPr lang="es-MX" sz="3900" b="1" dirty="0" smtClean="0"/>
              <a:t>el PRONAIND, </a:t>
            </a:r>
            <a:r>
              <a:rPr lang="es-MX" sz="3900" b="1" dirty="0"/>
              <a:t>para poder generar estrategias de trabajo que lleven a la implementación de las líneas de acción</a:t>
            </a:r>
            <a:r>
              <a:rPr lang="es-MX" sz="3900" b="1" dirty="0" smtClean="0"/>
              <a:t>.</a:t>
            </a:r>
          </a:p>
          <a:p>
            <a:r>
              <a:rPr lang="es-MX" sz="3900" b="1" dirty="0" smtClean="0"/>
              <a:t>Plantear retos y oportunidades.</a:t>
            </a:r>
          </a:p>
          <a:p>
            <a:r>
              <a:rPr lang="es-MX" sz="3900" b="1" dirty="0" smtClean="0"/>
              <a:t>Evidenciar la importancia del </a:t>
            </a:r>
            <a:r>
              <a:rPr lang="es-MX" sz="3900" b="1" dirty="0" smtClean="0"/>
              <a:t>el papel de las y los enlaces del PRONAIND.</a:t>
            </a:r>
            <a:endParaRPr lang="es-MX" sz="3900" b="1" dirty="0"/>
          </a:p>
          <a:p>
            <a:pPr marL="0" indent="0">
              <a:buNone/>
            </a:pPr>
            <a:endParaRPr lang="es-MX" dirty="0"/>
          </a:p>
        </p:txBody>
      </p:sp>
    </p:spTree>
    <p:extLst>
      <p:ext uri="{BB962C8B-B14F-4D97-AF65-F5344CB8AC3E}">
        <p14:creationId xmlns:p14="http://schemas.microsoft.com/office/powerpoint/2010/main" val="3530031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60848"/>
            <a:ext cx="8229600" cy="4065315"/>
          </a:xfrm>
        </p:spPr>
        <p:txBody>
          <a:bodyPr>
            <a:normAutofit fontScale="92500"/>
          </a:bodyPr>
          <a:lstStyle/>
          <a:p>
            <a:r>
              <a:rPr lang="es-MX" i="1" dirty="0" smtClean="0"/>
              <a:t>¿Quiénes son? </a:t>
            </a:r>
            <a:r>
              <a:rPr lang="es-MX" dirty="0" smtClean="0"/>
              <a:t>Personas </a:t>
            </a:r>
            <a:r>
              <a:rPr lang="es-MX" dirty="0"/>
              <a:t>del servicio público designadas por cada institución responsable del seguimiento a la implementación del PRONAIND </a:t>
            </a:r>
            <a:endParaRPr lang="es-MX" dirty="0" smtClean="0"/>
          </a:p>
          <a:p>
            <a:r>
              <a:rPr lang="es-MX" i="1" dirty="0" smtClean="0"/>
              <a:t>¿Cuál es su rol? </a:t>
            </a:r>
            <a:r>
              <a:rPr lang="es-MX" dirty="0"/>
              <a:t>S</a:t>
            </a:r>
            <a:r>
              <a:rPr lang="es-MX" dirty="0" smtClean="0"/>
              <a:t>on </a:t>
            </a:r>
            <a:r>
              <a:rPr lang="es-MX" dirty="0"/>
              <a:t>los interlocutores responsables de la</a:t>
            </a:r>
            <a:r>
              <a:rPr lang="es-MX" i="1" dirty="0"/>
              <a:t> </a:t>
            </a:r>
            <a:r>
              <a:rPr lang="es-MX" dirty="0"/>
              <a:t>institución pública a la que pertenecen para el cumplimiento del PRONAIND y de la información del cumplimiento de sus líneas de </a:t>
            </a:r>
            <a:r>
              <a:rPr lang="es-MX" dirty="0" smtClean="0"/>
              <a:t>acción</a:t>
            </a:r>
            <a:endParaRPr lang="es-MX"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sp>
        <p:nvSpPr>
          <p:cNvPr id="5" name="4 Rectángulo"/>
          <p:cNvSpPr/>
          <p:nvPr/>
        </p:nvSpPr>
        <p:spPr>
          <a:xfrm>
            <a:off x="467544" y="1270786"/>
            <a:ext cx="8208912" cy="71805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LA IMPORTANCIA DE LAS PERSONAS DESIGNADAS COMO ENLACES</a:t>
            </a:r>
            <a:endParaRPr lang="es-MX" sz="2400" dirty="0">
              <a:solidFill>
                <a:schemeClr val="bg1"/>
              </a:solidFill>
            </a:endParaRPr>
          </a:p>
        </p:txBody>
      </p:sp>
    </p:spTree>
    <p:extLst>
      <p:ext uri="{BB962C8B-B14F-4D97-AF65-F5344CB8AC3E}">
        <p14:creationId xmlns:p14="http://schemas.microsoft.com/office/powerpoint/2010/main" val="2289795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32856"/>
            <a:ext cx="8229600" cy="3993307"/>
          </a:xfrm>
        </p:spPr>
        <p:txBody>
          <a:bodyPr>
            <a:noAutofit/>
          </a:bodyPr>
          <a:lstStyle/>
          <a:p>
            <a:pPr lvl="0"/>
            <a:r>
              <a:rPr lang="es-MX" sz="2400" b="1" dirty="0"/>
              <a:t>PROGRAMA DE TRABAJO: </a:t>
            </a:r>
            <a:r>
              <a:rPr lang="es-MX" sz="2400" dirty="0"/>
              <a:t>Herramienta</a:t>
            </a:r>
            <a:r>
              <a:rPr lang="es-MX" sz="2400" b="1" dirty="0"/>
              <a:t> </a:t>
            </a:r>
            <a:r>
              <a:rPr lang="es-MX" sz="2400" dirty="0"/>
              <a:t>de planeación definida por cada Dependencia y/o Entidad a partir de las líneas de acción bajo su responsabilidad, concretada con las acciones puntuales y coherentes planificadas presupuestariamente y con tiempos determinados, viables su operación. </a:t>
            </a:r>
          </a:p>
          <a:p>
            <a:pPr lvl="0"/>
            <a:r>
              <a:rPr lang="es-MX" sz="2400" b="1" dirty="0"/>
              <a:t>FORMACIÓN Y CAPACITACION: </a:t>
            </a:r>
            <a:r>
              <a:rPr lang="es-MX" sz="2400" dirty="0"/>
              <a:t>El CONAPRED prevé la posibilidad de ofrecer herramientas y espacios de  capacitación y formación a los Enlaces del PRONAIND para apoyar la implementación del programa</a:t>
            </a:r>
            <a:r>
              <a:rPr lang="es-MX" sz="2400" dirty="0" smtClean="0"/>
              <a:t>.</a:t>
            </a:r>
            <a:endParaRPr lang="es-MX" sz="2400"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sp>
        <p:nvSpPr>
          <p:cNvPr id="5" name="4 Rectángulo"/>
          <p:cNvSpPr/>
          <p:nvPr/>
        </p:nvSpPr>
        <p:spPr>
          <a:xfrm>
            <a:off x="467544" y="1270786"/>
            <a:ext cx="8208912" cy="71805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HERRAMIENTAS METODOLÓGICAS Y CONCEPTUALES</a:t>
            </a:r>
            <a:endParaRPr lang="es-MX" sz="2400" dirty="0">
              <a:solidFill>
                <a:schemeClr val="bg1"/>
              </a:solidFill>
            </a:endParaRPr>
          </a:p>
        </p:txBody>
      </p:sp>
    </p:spTree>
    <p:extLst>
      <p:ext uri="{BB962C8B-B14F-4D97-AF65-F5344CB8AC3E}">
        <p14:creationId xmlns:p14="http://schemas.microsoft.com/office/powerpoint/2010/main" val="1876557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6904" y="2060848"/>
            <a:ext cx="8229600" cy="4797152"/>
          </a:xfrm>
        </p:spPr>
        <p:txBody>
          <a:bodyPr>
            <a:normAutofit fontScale="70000" lnSpcReduction="20000"/>
          </a:bodyPr>
          <a:lstStyle/>
          <a:p>
            <a:pPr lvl="0"/>
            <a:r>
              <a:rPr lang="es-MX" b="1" dirty="0" smtClean="0"/>
              <a:t>MANUAL PARA </a:t>
            </a:r>
            <a:r>
              <a:rPr lang="es-MX" b="1" dirty="0"/>
              <a:t>IMPLEMENTACIÓN DEL PRONAIND:</a:t>
            </a:r>
            <a:r>
              <a:rPr lang="es-MX" dirty="0"/>
              <a:t> Actualmente se está trabajando una Guía para la Red de Enlaces del </a:t>
            </a:r>
            <a:r>
              <a:rPr lang="es-MX" dirty="0" smtClean="0"/>
              <a:t>PRONAIND</a:t>
            </a:r>
            <a:r>
              <a:rPr lang="es-MX" dirty="0"/>
              <a:t>, cuya finalidad es apoyar la comprensión </a:t>
            </a:r>
            <a:r>
              <a:rPr lang="es-MX" dirty="0" smtClean="0"/>
              <a:t>de las líneas de acción. </a:t>
            </a:r>
          </a:p>
          <a:p>
            <a:pPr marL="0" lvl="0" indent="0">
              <a:buNone/>
            </a:pPr>
            <a:endParaRPr lang="es-MX" dirty="0" smtClean="0"/>
          </a:p>
          <a:p>
            <a:pPr lvl="0"/>
            <a:r>
              <a:rPr lang="es-MX" b="1" dirty="0" smtClean="0"/>
              <a:t>CATÁLOGO </a:t>
            </a:r>
            <a:r>
              <a:rPr lang="es-MX" b="1" dirty="0"/>
              <a:t>DE MEDIDAS PARA LA IGUALDAD: </a:t>
            </a:r>
            <a:r>
              <a:rPr lang="es-MX" dirty="0"/>
              <a:t>Recopilación conceptual y ejemplificativa de las medidas para la igualdad que pueden implementar las instituciones públicas. </a:t>
            </a:r>
            <a:endParaRPr lang="es-MX" dirty="0" smtClean="0"/>
          </a:p>
          <a:p>
            <a:pPr marL="0" lvl="0" indent="0">
              <a:buNone/>
            </a:pPr>
            <a:endParaRPr lang="es-MX" dirty="0"/>
          </a:p>
          <a:p>
            <a:pPr lvl="0"/>
            <a:r>
              <a:rPr lang="es-MX" b="1" dirty="0"/>
              <a:t>MATERIALES Y METODOLOGÍAS VARIAS. </a:t>
            </a:r>
            <a:r>
              <a:rPr lang="es-MX" dirty="0"/>
              <a:t>El Conapred cuenta con un acervo de ofertas que pueden apoyar la implementación del PRONAIND</a:t>
            </a:r>
            <a:r>
              <a:rPr lang="es-MX" dirty="0" smtClean="0"/>
              <a:t>.</a:t>
            </a:r>
          </a:p>
          <a:p>
            <a:pPr marL="0" lvl="0" indent="0">
              <a:buNone/>
            </a:pPr>
            <a:endParaRPr lang="es-MX" dirty="0"/>
          </a:p>
          <a:p>
            <a:pPr lvl="0"/>
            <a:r>
              <a:rPr lang="es-MX" b="1" dirty="0"/>
              <a:t>ASESORÍA: </a:t>
            </a:r>
            <a:r>
              <a:rPr lang="es-MX" dirty="0"/>
              <a:t>A través de las personas funcionarias del CONAPRED y de un catálogo de especialistas que pueden ser contactados por las instituciones para asesorar en materia antidiscriminatoria.</a:t>
            </a:r>
          </a:p>
          <a:p>
            <a:endParaRPr lang="es-MX" dirty="0"/>
          </a:p>
        </p:txBody>
      </p:sp>
      <p:sp>
        <p:nvSpPr>
          <p:cNvPr id="4" name="3 Rectángulo"/>
          <p:cNvSpPr/>
          <p:nvPr/>
        </p:nvSpPr>
        <p:spPr>
          <a:xfrm>
            <a:off x="467544" y="332656"/>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MECANISMO DE SEGUIMIENTO</a:t>
            </a:r>
            <a:endParaRPr lang="es-MX" sz="4000" b="1" dirty="0">
              <a:solidFill>
                <a:schemeClr val="tx2"/>
              </a:solidFill>
            </a:endParaRPr>
          </a:p>
        </p:txBody>
      </p:sp>
      <p:sp>
        <p:nvSpPr>
          <p:cNvPr id="5" name="4 Rectángulo"/>
          <p:cNvSpPr/>
          <p:nvPr/>
        </p:nvSpPr>
        <p:spPr>
          <a:xfrm>
            <a:off x="467544" y="1002620"/>
            <a:ext cx="8208912" cy="71805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HERRAMIENTAS METODOLÓGICAS Y CONCEPTUALES</a:t>
            </a:r>
            <a:endParaRPr lang="es-MX" sz="2400" dirty="0">
              <a:solidFill>
                <a:schemeClr val="bg1"/>
              </a:solidFill>
            </a:endParaRPr>
          </a:p>
        </p:txBody>
      </p:sp>
    </p:spTree>
    <p:extLst>
      <p:ext uri="{BB962C8B-B14F-4D97-AF65-F5344CB8AC3E}">
        <p14:creationId xmlns:p14="http://schemas.microsoft.com/office/powerpoint/2010/main" val="13254906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137323"/>
          </a:xfrm>
        </p:spPr>
        <p:txBody>
          <a:bodyPr>
            <a:normAutofit lnSpcReduction="10000"/>
          </a:bodyPr>
          <a:lstStyle/>
          <a:p>
            <a:r>
              <a:rPr lang="es-MX" dirty="0" smtClean="0"/>
              <a:t>¿Qué otros retos podemos identificar para la operación del PRONAIND?</a:t>
            </a:r>
          </a:p>
          <a:p>
            <a:r>
              <a:rPr lang="es-MX" dirty="0" smtClean="0"/>
              <a:t>¿Qué estrategias se podrían desarrollar para ello?</a:t>
            </a:r>
          </a:p>
          <a:p>
            <a:r>
              <a:rPr lang="es-MX" dirty="0" smtClean="0"/>
              <a:t>¿Qué mecanismos de comunicación podrían existir entre CONAPRED y las instituciones de gobierno para fortalecer la implementación del Programa?</a:t>
            </a:r>
            <a:endParaRPr lang="es-MX"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a:solidFill>
                  <a:schemeClr val="tx2"/>
                </a:solidFill>
              </a:rPr>
              <a:t>PRINCIPALES RETOS</a:t>
            </a:r>
          </a:p>
        </p:txBody>
      </p:sp>
      <p:sp>
        <p:nvSpPr>
          <p:cNvPr id="5" name="4 Rectángulo"/>
          <p:cNvSpPr/>
          <p:nvPr/>
        </p:nvSpPr>
        <p:spPr>
          <a:xfrm>
            <a:off x="467544" y="1270787"/>
            <a:ext cx="8208912" cy="57606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rPr>
              <a:t>MECANISMO DE SEGUIMIENTO</a:t>
            </a:r>
            <a:endParaRPr lang="es-MX" sz="2400" dirty="0">
              <a:solidFill>
                <a:schemeClr val="bg1"/>
              </a:solidFill>
            </a:endParaRPr>
          </a:p>
        </p:txBody>
      </p:sp>
    </p:spTree>
    <p:extLst>
      <p:ext uri="{BB962C8B-B14F-4D97-AF65-F5344CB8AC3E}">
        <p14:creationId xmlns:p14="http://schemas.microsoft.com/office/powerpoint/2010/main" val="1105107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93584" y="1772816"/>
            <a:ext cx="8208912" cy="3456384"/>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GRACIAS</a:t>
            </a:r>
          </a:p>
          <a:p>
            <a:pPr algn="ctr"/>
            <a:r>
              <a:rPr lang="es-MX" sz="4000" b="1" dirty="0" smtClean="0">
                <a:solidFill>
                  <a:schemeClr val="tx2"/>
                </a:solidFill>
                <a:hlinkClick r:id="rId2"/>
              </a:rPr>
              <a:t>WWW.CONAPRED.ORG.MX</a:t>
            </a:r>
            <a:endParaRPr lang="es-MX" sz="4000" b="1" dirty="0" smtClean="0">
              <a:solidFill>
                <a:schemeClr val="tx2"/>
              </a:solidFill>
            </a:endParaRPr>
          </a:p>
          <a:p>
            <a:pPr algn="ctr"/>
            <a:r>
              <a:rPr lang="es-MX" sz="4000" b="1" dirty="0" smtClean="0">
                <a:solidFill>
                  <a:schemeClr val="tx2"/>
                </a:solidFill>
              </a:rPr>
              <a:t>@CONAPRED</a:t>
            </a:r>
          </a:p>
          <a:p>
            <a:pPr algn="ctr"/>
            <a:endParaRPr lang="es-MX" sz="4000" b="1" dirty="0">
              <a:solidFill>
                <a:schemeClr val="tx2"/>
              </a:solidFill>
            </a:endParaRPr>
          </a:p>
        </p:txBody>
      </p:sp>
      <p:grpSp>
        <p:nvGrpSpPr>
          <p:cNvPr id="3" name="2 Grupo"/>
          <p:cNvGrpSpPr/>
          <p:nvPr/>
        </p:nvGrpSpPr>
        <p:grpSpPr>
          <a:xfrm>
            <a:off x="899592" y="627642"/>
            <a:ext cx="7200800" cy="617974"/>
            <a:chOff x="899592" y="627642"/>
            <a:chExt cx="7200800" cy="617974"/>
          </a:xfrm>
        </p:grpSpPr>
        <p:pic>
          <p:nvPicPr>
            <p:cNvPr id="5" name="4 Imagen" descr="cid:image001.jpg@01CF7B5B.02905ED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99592" y="663646"/>
              <a:ext cx="2232248" cy="461098"/>
            </a:xfrm>
            <a:prstGeom prst="rect">
              <a:avLst/>
            </a:prstGeom>
            <a:noFill/>
            <a:ln>
              <a:noFill/>
            </a:ln>
          </p:spPr>
        </p:pic>
        <p:pic>
          <p:nvPicPr>
            <p:cNvPr id="6" name="10 Imagen" descr="Logo_Segob.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44208" y="627642"/>
              <a:ext cx="1656184" cy="617974"/>
            </a:xfrm>
            <a:prstGeom prst="rect">
              <a:avLst/>
            </a:prstGeom>
            <a:noFill/>
            <a:ln>
              <a:noFill/>
            </a:ln>
            <a:extLst/>
          </p:spPr>
        </p:pic>
      </p:grpSp>
    </p:spTree>
    <p:extLst>
      <p:ext uri="{BB962C8B-B14F-4D97-AF65-F5344CB8AC3E}">
        <p14:creationId xmlns:p14="http://schemas.microsoft.com/office/powerpoint/2010/main" val="239790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152" y="1916832"/>
            <a:ext cx="8208912" cy="3960440"/>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INTRODUCCIÓN AL PRONAIND</a:t>
            </a:r>
            <a:endParaRPr lang="es-MX" sz="4000" b="1" dirty="0">
              <a:solidFill>
                <a:schemeClr val="tx2"/>
              </a:solidFill>
            </a:endParaRPr>
          </a:p>
        </p:txBody>
      </p:sp>
      <p:grpSp>
        <p:nvGrpSpPr>
          <p:cNvPr id="5" name="4 Grupo"/>
          <p:cNvGrpSpPr/>
          <p:nvPr/>
        </p:nvGrpSpPr>
        <p:grpSpPr>
          <a:xfrm>
            <a:off x="899592" y="627642"/>
            <a:ext cx="7200800" cy="617974"/>
            <a:chOff x="899592" y="627642"/>
            <a:chExt cx="7200800" cy="617974"/>
          </a:xfrm>
        </p:grpSpPr>
        <p:pic>
          <p:nvPicPr>
            <p:cNvPr id="6" name="5 Imagen" descr="cid:image001.jpg@01CF7B5B.02905E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99592" y="663646"/>
              <a:ext cx="2232248" cy="461098"/>
            </a:xfrm>
            <a:prstGeom prst="rect">
              <a:avLst/>
            </a:prstGeom>
            <a:noFill/>
            <a:ln>
              <a:noFill/>
            </a:ln>
          </p:spPr>
        </p:pic>
        <p:pic>
          <p:nvPicPr>
            <p:cNvPr id="7" name="10 Imagen" descr="Logo_Sego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4208" y="627642"/>
              <a:ext cx="1656184" cy="617974"/>
            </a:xfrm>
            <a:prstGeom prst="rect">
              <a:avLst/>
            </a:prstGeom>
            <a:noFill/>
            <a:ln>
              <a:noFill/>
            </a:ln>
            <a:extLst/>
          </p:spPr>
        </p:pic>
      </p:grpSp>
    </p:spTree>
    <p:extLst>
      <p:ext uri="{BB962C8B-B14F-4D97-AF65-F5344CB8AC3E}">
        <p14:creationId xmlns:p14="http://schemas.microsoft.com/office/powerpoint/2010/main" val="2244526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55576" y="1340768"/>
            <a:ext cx="7488832" cy="3570208"/>
          </a:xfrm>
          <a:prstGeom prst="rect">
            <a:avLst/>
          </a:prstGeom>
        </p:spPr>
        <p:txBody>
          <a:bodyPr wrap="square">
            <a:spAutoFit/>
          </a:bodyPr>
          <a:lstStyle/>
          <a:p>
            <a:r>
              <a:rPr lang="es-MX" sz="2800" dirty="0"/>
              <a:t>L</a:t>
            </a:r>
            <a:r>
              <a:rPr lang="es-MX" sz="2800" dirty="0" smtClean="0"/>
              <a:t>a </a:t>
            </a:r>
            <a:r>
              <a:rPr lang="es-MX" sz="2800" dirty="0"/>
              <a:t>no discriminación “</a:t>
            </a:r>
            <a:r>
              <a:rPr lang="es-MX" sz="2800" i="1" dirty="0"/>
              <a:t>no es únicamente la primera de las garantías individuales de la Constitución, sino una suerte de derecho llave que hace posible el acceso al ejercicio del sistema de derechos fundamentales. Es decir, es una condición indispensable para el ejercicio de los demás derechos</a:t>
            </a:r>
            <a:r>
              <a:rPr lang="es-MX" sz="2800" dirty="0"/>
              <a:t>.”</a:t>
            </a:r>
          </a:p>
          <a:p>
            <a:endParaRPr lang="es-MX" dirty="0"/>
          </a:p>
          <a:p>
            <a:pPr algn="r"/>
            <a:r>
              <a:rPr lang="es-MX" sz="1200" dirty="0"/>
              <a:t>- Ricardo </a:t>
            </a:r>
            <a:r>
              <a:rPr lang="es-MX" sz="1200" dirty="0" err="1"/>
              <a:t>Bucio</a:t>
            </a:r>
            <a:r>
              <a:rPr lang="es-MX" sz="1200" dirty="0"/>
              <a:t> Mújica (2013). </a:t>
            </a:r>
            <a:r>
              <a:rPr lang="es-ES" sz="1200" dirty="0"/>
              <a:t>“Construyendo un México Incluyente”. </a:t>
            </a:r>
            <a:r>
              <a:rPr lang="es-ES" sz="1200" i="1" dirty="0"/>
              <a:t>México Social</a:t>
            </a:r>
            <a:r>
              <a:rPr lang="es-ES" sz="1200" dirty="0"/>
              <a:t>, num.41,  pág.9.</a:t>
            </a:r>
            <a:endParaRPr lang="es-MX" sz="1200" dirty="0"/>
          </a:p>
        </p:txBody>
      </p:sp>
    </p:spTree>
    <p:extLst>
      <p:ext uri="{BB962C8B-B14F-4D97-AF65-F5344CB8AC3E}">
        <p14:creationId xmlns:p14="http://schemas.microsoft.com/office/powerpoint/2010/main" val="3716800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55000" lnSpcReduction="20000"/>
          </a:bodyPr>
          <a:lstStyle/>
          <a:p>
            <a:pPr algn="just">
              <a:spcBef>
                <a:spcPct val="0"/>
              </a:spcBef>
              <a:defRPr/>
            </a:pPr>
            <a:r>
              <a:rPr lang="es-MX" altLang="es-MX" sz="4400" dirty="0" smtClean="0"/>
              <a:t>Mandata </a:t>
            </a:r>
            <a:r>
              <a:rPr lang="es-MX" altLang="es-MX" sz="4400" dirty="0"/>
              <a:t>a cada institución pública de todos los niveles de gobierno a </a:t>
            </a:r>
            <a:r>
              <a:rPr lang="es-MX" altLang="es-MX" sz="4400" b="1" dirty="0"/>
              <a:t>promover, respetar y garantizar los derechos humanos</a:t>
            </a:r>
          </a:p>
          <a:p>
            <a:pPr algn="just">
              <a:spcBef>
                <a:spcPct val="0"/>
              </a:spcBef>
              <a:defRPr/>
            </a:pPr>
            <a:r>
              <a:rPr lang="es-MX" altLang="es-MX" sz="4400" dirty="0"/>
              <a:t>Eleva a rango constitucional el reconocimiento de los Derechos Humanos como fuente internacional</a:t>
            </a:r>
          </a:p>
          <a:p>
            <a:pPr algn="just">
              <a:spcBef>
                <a:spcPct val="0"/>
              </a:spcBef>
              <a:defRPr/>
            </a:pPr>
            <a:r>
              <a:rPr lang="es-MX" altLang="es-MX" sz="4400" dirty="0"/>
              <a:t>Establece el </a:t>
            </a:r>
            <a:r>
              <a:rPr lang="es-MX" altLang="es-MX" sz="4400" b="1" dirty="0"/>
              <a:t>principio </a:t>
            </a:r>
            <a:r>
              <a:rPr lang="es-MX" altLang="es-MX" sz="4400" b="1" i="1" dirty="0"/>
              <a:t>Pro Persona</a:t>
            </a:r>
          </a:p>
          <a:p>
            <a:r>
              <a:rPr lang="es-MX" sz="4400" dirty="0"/>
              <a:t>Obligación del Estado y de todas las autoridades del Estado de </a:t>
            </a:r>
            <a:r>
              <a:rPr lang="es-MX" sz="4400" b="1" dirty="0"/>
              <a:t>promover, respetar, proteger y garantizar los derechos humanos</a:t>
            </a:r>
            <a:r>
              <a:rPr lang="es-MX" sz="4400" dirty="0"/>
              <a:t> de conformidad con los principios de universalidad, interdependencia, indivisibilidad y progresividad</a:t>
            </a:r>
          </a:p>
          <a:p>
            <a:r>
              <a:rPr lang="es-MX" sz="4400" dirty="0"/>
              <a:t>Establecimiento de la obligatoriedad de </a:t>
            </a:r>
            <a:r>
              <a:rPr lang="es-MX" sz="4400" b="1" dirty="0"/>
              <a:t>prevenir, investigar, sancionar y reparar las violaciones </a:t>
            </a:r>
            <a:r>
              <a:rPr lang="es-MX" sz="4400" dirty="0"/>
              <a:t>a los derechos humanos</a:t>
            </a:r>
            <a:endParaRPr lang="es-MX" altLang="es-MX" sz="4400" dirty="0"/>
          </a:p>
          <a:p>
            <a:pPr algn="just">
              <a:spcBef>
                <a:spcPct val="0"/>
              </a:spcBef>
              <a:defRPr/>
            </a:pPr>
            <a:r>
              <a:rPr lang="es-MX" altLang="es-MX" sz="4400" dirty="0"/>
              <a:t>Reconoce el derecho a la igualdad y a la No Discriminación  (</a:t>
            </a:r>
            <a:r>
              <a:rPr lang="es-MX" altLang="es-MX" sz="4400" b="1" dirty="0"/>
              <a:t>cláusula antidiscriminatoria</a:t>
            </a:r>
            <a:r>
              <a:rPr lang="es-MX" altLang="es-MX" sz="4400" dirty="0"/>
              <a:t>)</a:t>
            </a:r>
          </a:p>
          <a:p>
            <a:endParaRPr lang="es-MX" dirty="0"/>
          </a:p>
        </p:txBody>
      </p:sp>
      <p:sp>
        <p:nvSpPr>
          <p:cNvPr id="4" name="3 Título"/>
          <p:cNvSpPr>
            <a:spLocks noGrp="1"/>
          </p:cNvSpPr>
          <p:nvPr>
            <p:ph type="title"/>
          </p:nvPr>
        </p:nvSpPr>
        <p:spPr>
          <a:xfrm>
            <a:off x="457200" y="274638"/>
            <a:ext cx="8229600" cy="1066130"/>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normAutofit fontScale="90000"/>
          </a:bodyPr>
          <a:lstStyle/>
          <a:p>
            <a:pPr algn="ctr"/>
            <a:r>
              <a:rPr lang="es-MX" sz="4000" b="1" dirty="0" smtClean="0">
                <a:solidFill>
                  <a:schemeClr val="tx2"/>
                </a:solidFill>
              </a:rPr>
              <a:t>ARTÍCULO 1° DE LA CONSTITUCIÓN DE LOS ESTADOS UNIDOS MEXICANOS</a:t>
            </a:r>
            <a:endParaRPr lang="es-MX" sz="4000" b="1" dirty="0">
              <a:solidFill>
                <a:schemeClr val="tx2"/>
              </a:solidFill>
            </a:endParaRPr>
          </a:p>
        </p:txBody>
      </p:sp>
    </p:spTree>
    <p:extLst>
      <p:ext uri="{BB962C8B-B14F-4D97-AF65-F5344CB8AC3E}">
        <p14:creationId xmlns:p14="http://schemas.microsoft.com/office/powerpoint/2010/main" val="3450312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3 Marcador de contenido"/>
          <p:cNvGraphicFramePr>
            <a:graphicFrameLocks noGrp="1"/>
          </p:cNvGraphicFramePr>
          <p:nvPr>
            <p:ph sz="quarter" idx="1"/>
            <p:extLst>
              <p:ext uri="{D42A27DB-BD31-4B8C-83A1-F6EECF244321}">
                <p14:modId xmlns:p14="http://schemas.microsoft.com/office/powerpoint/2010/main" val="1144106882"/>
              </p:ext>
            </p:extLst>
          </p:nvPr>
        </p:nvGraphicFramePr>
        <p:xfrm>
          <a:off x="234131" y="2564904"/>
          <a:ext cx="8442325" cy="5416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11 CuadroTexto"/>
          <p:cNvSpPr txBox="1"/>
          <p:nvPr/>
        </p:nvSpPr>
        <p:spPr>
          <a:xfrm>
            <a:off x="467544" y="2034841"/>
            <a:ext cx="3744416" cy="461665"/>
          </a:xfrm>
          <a:prstGeom prst="rect">
            <a:avLst/>
          </a:prstGeom>
          <a:noFill/>
        </p:spPr>
        <p:txBody>
          <a:bodyPr wrap="square" rtlCol="0">
            <a:spAutoFit/>
          </a:bodyPr>
          <a:lstStyle/>
          <a:p>
            <a:pPr algn="ctr"/>
            <a:r>
              <a:rPr lang="es-MX" sz="2400" dirty="0" smtClean="0"/>
              <a:t>ARTÍCULO 2</a:t>
            </a:r>
            <a:endParaRPr lang="es-MX" sz="2400" dirty="0"/>
          </a:p>
        </p:txBody>
      </p:sp>
      <p:sp>
        <p:nvSpPr>
          <p:cNvPr id="13" name="12 CuadroTexto"/>
          <p:cNvSpPr txBox="1"/>
          <p:nvPr/>
        </p:nvSpPr>
        <p:spPr>
          <a:xfrm>
            <a:off x="4908768" y="2057650"/>
            <a:ext cx="3744416" cy="461665"/>
          </a:xfrm>
          <a:prstGeom prst="rect">
            <a:avLst/>
          </a:prstGeom>
          <a:noFill/>
        </p:spPr>
        <p:txBody>
          <a:bodyPr wrap="square" rtlCol="0">
            <a:spAutoFit/>
          </a:bodyPr>
          <a:lstStyle/>
          <a:p>
            <a:pPr algn="ctr"/>
            <a:r>
              <a:rPr lang="es-MX" sz="2400" dirty="0" smtClean="0"/>
              <a:t>ARTÍCULO 3</a:t>
            </a:r>
            <a:endParaRPr lang="es-MX" sz="2400" dirty="0"/>
          </a:p>
        </p:txBody>
      </p:sp>
      <p:sp>
        <p:nvSpPr>
          <p:cNvPr id="6" name="5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MARCO JURÍDICO</a:t>
            </a:r>
            <a:endParaRPr lang="es-MX" sz="4000" b="1" dirty="0">
              <a:solidFill>
                <a:schemeClr val="tx2"/>
              </a:solidFill>
            </a:endParaRPr>
          </a:p>
        </p:txBody>
      </p:sp>
      <p:sp>
        <p:nvSpPr>
          <p:cNvPr id="7" name="6 Rectángulo"/>
          <p:cNvSpPr/>
          <p:nvPr/>
        </p:nvSpPr>
        <p:spPr>
          <a:xfrm>
            <a:off x="467544" y="1205135"/>
            <a:ext cx="8208912" cy="57606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t>Ley Federal para Prevenir y Eliminar la Discriminación</a:t>
            </a:r>
            <a:endParaRPr lang="es-MX" sz="2400" dirty="0">
              <a:solidFill>
                <a:schemeClr val="bg1"/>
              </a:solidFill>
            </a:endParaRPr>
          </a:p>
        </p:txBody>
      </p:sp>
      <p:sp>
        <p:nvSpPr>
          <p:cNvPr id="2" name="1 Rectángulo"/>
          <p:cNvSpPr/>
          <p:nvPr/>
        </p:nvSpPr>
        <p:spPr>
          <a:xfrm>
            <a:off x="3378883" y="1827366"/>
            <a:ext cx="2386231" cy="369332"/>
          </a:xfrm>
          <a:prstGeom prst="rect">
            <a:avLst/>
          </a:prstGeom>
        </p:spPr>
        <p:txBody>
          <a:bodyPr wrap="none">
            <a:spAutoFit/>
          </a:bodyPr>
          <a:lstStyle/>
          <a:p>
            <a:pPr lvl="0" algn="ctr"/>
            <a:r>
              <a:rPr lang="es-MX" b="1" dirty="0"/>
              <a:t>Corresponde al Estado:</a:t>
            </a:r>
          </a:p>
        </p:txBody>
      </p:sp>
    </p:spTree>
    <p:extLst>
      <p:ext uri="{BB962C8B-B14F-4D97-AF65-F5344CB8AC3E}">
        <p14:creationId xmlns:p14="http://schemas.microsoft.com/office/powerpoint/2010/main" val="4091282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137323"/>
          </a:xfrm>
        </p:spPr>
        <p:txBody>
          <a:bodyPr>
            <a:normAutofit fontScale="92500" lnSpcReduction="20000"/>
          </a:bodyPr>
          <a:lstStyle/>
          <a:p>
            <a:r>
              <a:rPr lang="es-MX" dirty="0"/>
              <a:t>Art. 17.- </a:t>
            </a:r>
            <a:r>
              <a:rPr lang="es-ES" dirty="0"/>
              <a:t>El Consejo tiene como objeto</a:t>
            </a:r>
            <a:r>
              <a:rPr lang="es-MX" dirty="0"/>
              <a:t> (IV): </a:t>
            </a:r>
            <a:r>
              <a:rPr lang="es-ES" dirty="0"/>
              <a:t>Coordinar las acciones de las dependencias y entidades del Poder Ejecutivo Federal, en materia de prevención y eliminación de la discriminación</a:t>
            </a:r>
          </a:p>
          <a:p>
            <a:r>
              <a:rPr lang="es-ES" dirty="0"/>
              <a:t>Art. 20.- Son atribuciones del Consejo (XXII): Elaborar, coordinar y supervisar la instrumentación del Programa, que tendrá el carácter de especial y de cumplimiento obligatorio de conformidad con la Ley de Planeación</a:t>
            </a:r>
            <a:endParaRPr lang="es-MX" dirty="0"/>
          </a:p>
          <a:p>
            <a:endParaRPr lang="es-MX"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MARCO JURÍDICO</a:t>
            </a:r>
            <a:endParaRPr lang="es-MX" sz="4000" b="1" dirty="0">
              <a:solidFill>
                <a:schemeClr val="tx2"/>
              </a:solidFill>
            </a:endParaRPr>
          </a:p>
        </p:txBody>
      </p:sp>
      <p:sp>
        <p:nvSpPr>
          <p:cNvPr id="5" name="4 Rectángulo"/>
          <p:cNvSpPr/>
          <p:nvPr/>
        </p:nvSpPr>
        <p:spPr>
          <a:xfrm>
            <a:off x="467544" y="1205135"/>
            <a:ext cx="8208912" cy="57606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t>Ley Federal para Prevenir y Eliminar la Discriminación</a:t>
            </a:r>
            <a:endParaRPr lang="es-MX" sz="2400" dirty="0">
              <a:solidFill>
                <a:schemeClr val="bg1"/>
              </a:solidFill>
            </a:endParaRPr>
          </a:p>
        </p:txBody>
      </p:sp>
    </p:spTree>
    <p:extLst>
      <p:ext uri="{BB962C8B-B14F-4D97-AF65-F5344CB8AC3E}">
        <p14:creationId xmlns:p14="http://schemas.microsoft.com/office/powerpoint/2010/main" val="328577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smtClean="0"/>
              <a:t>Es un programa de carácter especial.</a:t>
            </a:r>
          </a:p>
          <a:p>
            <a:r>
              <a:rPr lang="es-MX" dirty="0" smtClean="0"/>
              <a:t>Publicado en el DOF el 30 de abril del 2014.</a:t>
            </a:r>
          </a:p>
          <a:p>
            <a:r>
              <a:rPr lang="es-MX" dirty="0" smtClean="0"/>
              <a:t>Herramienta para la instrumentación de política pública desde la perspectiva de la igualdad y no discriminación.</a:t>
            </a:r>
          </a:p>
          <a:p>
            <a:r>
              <a:rPr lang="es-MX" dirty="0" smtClean="0"/>
              <a:t>Obedece a la Reforma Constitucional del 2011 así como a la Reforma de la Ley Federal para Prevenir y Eliminar la Discriminación.</a:t>
            </a:r>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¿QUÉ ES EL PRONAIND?</a:t>
            </a:r>
            <a:endParaRPr lang="es-MX" sz="4000" b="1" dirty="0">
              <a:solidFill>
                <a:schemeClr val="tx2"/>
              </a:solidFill>
            </a:endParaRPr>
          </a:p>
        </p:txBody>
      </p:sp>
    </p:spTree>
    <p:extLst>
      <p:ext uri="{BB962C8B-B14F-4D97-AF65-F5344CB8AC3E}">
        <p14:creationId xmlns:p14="http://schemas.microsoft.com/office/powerpoint/2010/main" val="3403820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smtClean="0"/>
              <a:t>Está constituido por 242 líneas de acción </a:t>
            </a:r>
          </a:p>
          <a:p>
            <a:r>
              <a:rPr lang="es-MX" dirty="0" smtClean="0"/>
              <a:t>Incluye 6 objetivos que a su vez se subdividen en 35 estrategias</a:t>
            </a:r>
          </a:p>
          <a:p>
            <a:r>
              <a:rPr lang="es-MX" dirty="0" smtClean="0"/>
              <a:t>Los objetivos responden a grandes problemáticas relacionadas con la discriminación en México</a:t>
            </a:r>
          </a:p>
          <a:p>
            <a:r>
              <a:rPr lang="es-MX" dirty="0" smtClean="0"/>
              <a:t>Cuenta con 24 líneas transversales para todas las dependencias y entidades de la APF</a:t>
            </a:r>
          </a:p>
          <a:p>
            <a:r>
              <a:rPr lang="es-MX" dirty="0" smtClean="0"/>
              <a:t>218 Líneas específicas para 52 dependencias y entidades</a:t>
            </a:r>
            <a:endParaRPr lang="es-MX" dirty="0"/>
          </a:p>
        </p:txBody>
      </p:sp>
      <p:sp>
        <p:nvSpPr>
          <p:cNvPr id="4" name="3 Rectángulo"/>
          <p:cNvSpPr/>
          <p:nvPr/>
        </p:nvSpPr>
        <p:spPr>
          <a:xfrm>
            <a:off x="467544" y="548680"/>
            <a:ext cx="8208912" cy="648072"/>
          </a:xfrm>
          <a:prstGeom prst="rect">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4000" b="1" dirty="0" smtClean="0">
                <a:solidFill>
                  <a:schemeClr val="tx2"/>
                </a:solidFill>
              </a:rPr>
              <a:t>¿QUÉ CONTIENE?</a:t>
            </a:r>
            <a:endParaRPr lang="es-MX" sz="4000" b="1" dirty="0">
              <a:solidFill>
                <a:schemeClr val="tx2"/>
              </a:solidFill>
            </a:endParaRPr>
          </a:p>
        </p:txBody>
      </p:sp>
    </p:spTree>
    <p:extLst>
      <p:ext uri="{BB962C8B-B14F-4D97-AF65-F5344CB8AC3E}">
        <p14:creationId xmlns:p14="http://schemas.microsoft.com/office/powerpoint/2010/main" val="1720506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1786</TotalTime>
  <Words>1425</Words>
  <Application>Microsoft Office PowerPoint</Application>
  <PresentationFormat>Presentación en pantalla (4:3)</PresentationFormat>
  <Paragraphs>114</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MESA 7 Abordando las líneas de acción: principales retos y áreas de oportunidad</vt:lpstr>
      <vt:lpstr>Presentación de PowerPoint</vt:lpstr>
      <vt:lpstr>Presentación de PowerPoint</vt:lpstr>
      <vt:lpstr>Presentación de PowerPoint</vt:lpstr>
      <vt:lpstr>ARTÍCULO 1° DE LA CONSTITUCIÓN DE LOS ESTADOS UNIDOS MEXICANOS</vt:lpstr>
      <vt:lpstr>Presentación de PowerPoint</vt:lpstr>
      <vt:lpstr>Presentación de PowerPoint</vt:lpstr>
      <vt:lpstr>Presentación de PowerPoint</vt:lpstr>
      <vt:lpstr>Presentación de PowerPoint</vt:lpstr>
      <vt:lpstr>CARACTERÍSTICAS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Nacional para la Igualdad y No Discriminación 2014-2018</dc:title>
  <dc:creator>Políticas Públicas</dc:creator>
  <cp:lastModifiedBy>Alma Burciaga Gonzalez</cp:lastModifiedBy>
  <cp:revision>93</cp:revision>
  <dcterms:created xsi:type="dcterms:W3CDTF">2014-07-03T16:10:16Z</dcterms:created>
  <dcterms:modified xsi:type="dcterms:W3CDTF">2014-09-26T23:54:36Z</dcterms:modified>
</cp:coreProperties>
</file>